
<file path=[Content_Types].xml><?xml version="1.0" encoding="utf-8"?>
<Types xmlns="http://schemas.openxmlformats.org/package/2006/content-types">
  <Default Extension="rels" ContentType="application/vnd.openxmlformats-package.relationships+xml"/>
  <Override PartName="/ppt/slides/slide14.xml" ContentType="application/vnd.openxmlformats-officedocument.presentationml.slide+xml"/>
  <Default Extension="xml" ContentType="application/xml"/>
  <Override PartName="/ppt/slides/slide45.xml" ContentType="application/vnd.openxmlformats-officedocument.presentationml.slide+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54.xml" ContentType="application/vnd.openxmlformats-officedocument.presentationml.slide+xml"/>
  <Override PartName="/ppt/slides/slide21.xml" ContentType="application/vnd.openxmlformats-officedocument.presentationml.slide+xml"/>
  <Override PartName="/ppt/slides/slide37.xml" ContentType="application/vnd.openxmlformats-officedocument.presentationml.slide+xml"/>
  <Override PartName="/ppt/slides/slide5.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docProps/core.xml" ContentType="application/vnd.openxmlformats-package.core-properties+xml"/>
  <Override PartName="/ppt/slides/slide44.xml" ContentType="application/vnd.openxmlformats-officedocument.presentationml.slide+xml"/>
  <Override PartName="/ppt/slides/slide27.xml" ContentType="application/vnd.openxmlformats-officedocument.presentationml.slide+xml"/>
  <Override PartName="/ppt/slides/slide53.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19.xml" ContentType="application/vnd.openxmlformats-officedocument.presentationml.slide+xml"/>
  <Override PartName="/ppt/slideLayouts/slideLayout4.xml" ContentType="application/vnd.openxmlformats-officedocument.presentationml.slideLayout+xml"/>
  <Default Extension="png" ContentType="image/png"/>
  <Override PartName="/ppt/slides/slide12.xml" ContentType="application/vnd.openxmlformats-officedocument.presentationml.slide+xml"/>
  <Override PartName="/ppt/presProps.xml" ContentType="application/vnd.openxmlformats-officedocument.presentationml.presProps+xml"/>
  <Override PartName="/ppt/slides/slide43.xml" ContentType="application/vnd.openxmlformats-officedocument.presentationml.slide+xml"/>
  <Override PartName="/ppt/slides/slide59.xml" ContentType="application/vnd.openxmlformats-officedocument.presentationml.slide+xml"/>
  <Override PartName="/ppt/slides/slide26.xml" ContentType="application/vnd.openxmlformats-officedocument.presentationml.slide+xml"/>
  <Override PartName="/ppt/slides/slide52.xml" ContentType="application/vnd.openxmlformats-officedocument.presentationml.slide+xml"/>
  <Override PartName="/ppt/slides/slide35.xml" ContentType="application/vnd.openxmlformats-officedocument.presentationml.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slides/slide49.xml" ContentType="application/vnd.openxmlformats-officedocument.presentationml.slide+xml"/>
  <Override PartName="/ppt/slides/slide42.xml" ContentType="application/vnd.openxmlformats-officedocument.presentationml.slide+xml"/>
  <Override PartName="/ppt/slides/slide58.xml" ContentType="application/vnd.openxmlformats-officedocument.presentationml.slide+xml"/>
  <Override PartName="/ppt/slides/slide25.xml" ContentType="application/vnd.openxmlformats-officedocument.presentationml.slide+xml"/>
  <Override PartName="/ppt/slides/slide51.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slides/slide10.xml" ContentType="application/vnd.openxmlformats-officedocument.presentationml.slide+xml"/>
  <Default Extension="wmf" ContentType="image/x-wmf"/>
  <Override PartName="/ppt/slides/slide48.xml" ContentType="application/vnd.openxmlformats-officedocument.presentationml.slide+xml"/>
  <Override PartName="/docProps/app.xml" ContentType="application/vnd.openxmlformats-officedocument.extended-properties+xml"/>
  <Override PartName="/ppt/slides/slide41.xml" ContentType="application/vnd.openxmlformats-officedocument.presentationml.slide+xml"/>
  <Override PartName="/ppt/slides/slide57.xml" ContentType="application/vnd.openxmlformats-officedocument.presentationml.slide+xml"/>
  <Override PartName="/ppt/slideLayouts/slideLayout12.xml" ContentType="application/vnd.openxmlformats-officedocument.presentationml.slideLayout+xml"/>
  <Override PartName="/ppt/slides/slide24.xml" ContentType="application/vnd.openxmlformats-officedocument.presentationml.slide+xml"/>
  <Override PartName="/ppt/slides/slide50.xml" ContentType="application/vnd.openxmlformats-officedocument.presentationml.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Default Extension="jpeg" ContentType="image/jpeg"/>
  <Override PartName="/ppt/viewProps.xml" ContentType="application/vnd.openxmlformats-officedocument.presentationml.viewProps+xml"/>
  <Override PartName="/ppt/slides/slide47.xml" ContentType="application/vnd.openxmlformats-officedocument.presentationml.slide+xml"/>
  <Override PartName="/ppt/slides/slide40.xml" ContentType="application/vnd.openxmlformats-officedocument.presentationml.slide+xml"/>
  <Override PartName="/ppt/theme/theme2.xml" ContentType="application/vnd.openxmlformats-officedocument.theme+xml"/>
  <Override PartName="/ppt/slides/slide56.xml" ContentType="application/vnd.openxmlformats-officedocument.presentationml.slide+xml"/>
  <Override PartName="/ppt/slideLayouts/slideLayout11.xml" ContentType="application/vnd.openxmlformats-officedocument.presentationml.slideLayout+xml"/>
  <Override PartName="/ppt/slides/slide39.xml" ContentType="application/vnd.openxmlformats-officedocument.presentationml.slide+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slides/slide46.xml" ContentType="application/vnd.openxmlformats-officedocument.presentationml.slide+xml"/>
  <Override PartName="/ppt/slides/slide29.xml" ContentType="application/vnd.openxmlformats-officedocument.presentationml.slide+xml"/>
  <Override PartName="/ppt/slides/slide55.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Override PartName="/ppt/slides/slide38.xml" ContentType="application/vnd.openxmlformats-officedocument.presentationml.slide+xml"/>
  <Override PartName="/ppt/presentation.xml" ContentType="application/vnd.openxmlformats-officedocument.presentationml.presentation.main+xml"/>
  <Override PartName="/ppt/slides/slide6.xml" ContentType="application/vnd.openxmlformats-officedocument.presentationml.slide+xml"/>
  <Override PartName="/ppt/slideLayouts/slideLayout10.xml" ContentType="application/vnd.openxmlformats-officedocument.presentationml.slideLayout+xml"/>
  <Override PartName="/ppt/slideLayouts/slideLayout6.xml" ContentType="application/vnd.openxmlformats-officedocument.presentationml.slideLayout+xml"/>
  <Override PartName="/ppt/slides/slide31.xml" ContentType="application/vnd.openxmlformats-officedocument.presentationml.slide+xml"/>
  <Default Extension="bin" ContentType="application/vnd.openxmlformats-officedocument.presentationml.printerSettings"/>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73" r:id="rId1"/>
  </p:sldMasterIdLst>
  <p:notesMasterIdLst>
    <p:notesMasterId r:id="rId61"/>
  </p:notesMasterIdLst>
  <p:sldIdLst>
    <p:sldId id="501" r:id="rId2"/>
    <p:sldId id="505" r:id="rId3"/>
    <p:sldId id="589" r:id="rId4"/>
    <p:sldId id="578" r:id="rId5"/>
    <p:sldId id="634" r:id="rId6"/>
    <p:sldId id="584" r:id="rId7"/>
    <p:sldId id="579" r:id="rId8"/>
    <p:sldId id="567" r:id="rId9"/>
    <p:sldId id="573" r:id="rId10"/>
    <p:sldId id="615" r:id="rId11"/>
    <p:sldId id="583" r:id="rId12"/>
    <p:sldId id="636" r:id="rId13"/>
    <p:sldId id="570" r:id="rId14"/>
    <p:sldId id="581" r:id="rId15"/>
    <p:sldId id="571" r:id="rId16"/>
    <p:sldId id="592" r:id="rId17"/>
    <p:sldId id="604" r:id="rId18"/>
    <p:sldId id="600" r:id="rId19"/>
    <p:sldId id="558" r:id="rId20"/>
    <p:sldId id="594" r:id="rId21"/>
    <p:sldId id="595" r:id="rId22"/>
    <p:sldId id="598" r:id="rId23"/>
    <p:sldId id="559" r:id="rId24"/>
    <p:sldId id="622" r:id="rId25"/>
    <p:sldId id="635" r:id="rId26"/>
    <p:sldId id="580" r:id="rId27"/>
    <p:sldId id="597" r:id="rId28"/>
    <p:sldId id="574" r:id="rId29"/>
    <p:sldId id="602" r:id="rId30"/>
    <p:sldId id="585" r:id="rId31"/>
    <p:sldId id="572" r:id="rId32"/>
    <p:sldId id="586" r:id="rId33"/>
    <p:sldId id="641" r:id="rId34"/>
    <p:sldId id="577" r:id="rId35"/>
    <p:sldId id="606" r:id="rId36"/>
    <p:sldId id="603" r:id="rId37"/>
    <p:sldId id="610" r:id="rId38"/>
    <p:sldId id="564" r:id="rId39"/>
    <p:sldId id="555" r:id="rId40"/>
    <p:sldId id="530" r:id="rId41"/>
    <p:sldId id="637" r:id="rId42"/>
    <p:sldId id="521" r:id="rId43"/>
    <p:sldId id="522" r:id="rId44"/>
    <p:sldId id="550" r:id="rId45"/>
    <p:sldId id="608" r:id="rId46"/>
    <p:sldId id="642" r:id="rId47"/>
    <p:sldId id="609" r:id="rId48"/>
    <p:sldId id="613" r:id="rId49"/>
    <p:sldId id="628" r:id="rId50"/>
    <p:sldId id="639" r:id="rId51"/>
    <p:sldId id="629" r:id="rId52"/>
    <p:sldId id="523" r:id="rId53"/>
    <p:sldId id="531" r:id="rId54"/>
    <p:sldId id="614" r:id="rId55"/>
    <p:sldId id="333" r:id="rId56"/>
    <p:sldId id="553" r:id="rId57"/>
    <p:sldId id="554" r:id="rId58"/>
    <p:sldId id="525" r:id="rId59"/>
    <p:sldId id="638" r:id="rId60"/>
  </p:sldIdLst>
  <p:sldSz cx="9144000" cy="6858000" type="screen4x3"/>
  <p:notesSz cx="6858000" cy="9144000"/>
  <p:defaultTextStyle>
    <a:defPPr>
      <a:defRPr lang="fr-FR"/>
    </a:defPPr>
    <a:lvl1pPr algn="l" defTabSz="457200" rtl="0" fontAlgn="base">
      <a:spcBef>
        <a:spcPct val="0"/>
      </a:spcBef>
      <a:spcAft>
        <a:spcPct val="0"/>
      </a:spcAft>
      <a:defRPr kern="1200">
        <a:solidFill>
          <a:schemeClr val="tx1"/>
        </a:solidFill>
        <a:latin typeface="Arial" pitchFamily="-103" charset="0"/>
        <a:ea typeface="ＭＳ Ｐゴシック" pitchFamily="-103" charset="-128"/>
        <a:cs typeface="ＭＳ Ｐゴシック" pitchFamily="-103" charset="-128"/>
      </a:defRPr>
    </a:lvl1pPr>
    <a:lvl2pPr marL="457200" algn="l" defTabSz="457200" rtl="0" fontAlgn="base">
      <a:spcBef>
        <a:spcPct val="0"/>
      </a:spcBef>
      <a:spcAft>
        <a:spcPct val="0"/>
      </a:spcAft>
      <a:defRPr kern="1200">
        <a:solidFill>
          <a:schemeClr val="tx1"/>
        </a:solidFill>
        <a:latin typeface="Arial" pitchFamily="-103" charset="0"/>
        <a:ea typeface="ＭＳ Ｐゴシック" pitchFamily="-103" charset="-128"/>
        <a:cs typeface="ＭＳ Ｐゴシック" pitchFamily="-103" charset="-128"/>
      </a:defRPr>
    </a:lvl2pPr>
    <a:lvl3pPr marL="914400" algn="l" defTabSz="457200" rtl="0" fontAlgn="base">
      <a:spcBef>
        <a:spcPct val="0"/>
      </a:spcBef>
      <a:spcAft>
        <a:spcPct val="0"/>
      </a:spcAft>
      <a:defRPr kern="1200">
        <a:solidFill>
          <a:schemeClr val="tx1"/>
        </a:solidFill>
        <a:latin typeface="Arial" pitchFamily="-103" charset="0"/>
        <a:ea typeface="ＭＳ Ｐゴシック" pitchFamily="-103" charset="-128"/>
        <a:cs typeface="ＭＳ Ｐゴシック" pitchFamily="-103" charset="-128"/>
      </a:defRPr>
    </a:lvl3pPr>
    <a:lvl4pPr marL="1371600" algn="l" defTabSz="457200" rtl="0" fontAlgn="base">
      <a:spcBef>
        <a:spcPct val="0"/>
      </a:spcBef>
      <a:spcAft>
        <a:spcPct val="0"/>
      </a:spcAft>
      <a:defRPr kern="1200">
        <a:solidFill>
          <a:schemeClr val="tx1"/>
        </a:solidFill>
        <a:latin typeface="Arial" pitchFamily="-103" charset="0"/>
        <a:ea typeface="ＭＳ Ｐゴシック" pitchFamily="-103" charset="-128"/>
        <a:cs typeface="ＭＳ Ｐゴシック" pitchFamily="-103" charset="-128"/>
      </a:defRPr>
    </a:lvl4pPr>
    <a:lvl5pPr marL="1828800" algn="l" defTabSz="457200" rtl="0" fontAlgn="base">
      <a:spcBef>
        <a:spcPct val="0"/>
      </a:spcBef>
      <a:spcAft>
        <a:spcPct val="0"/>
      </a:spcAft>
      <a:defRPr kern="1200">
        <a:solidFill>
          <a:schemeClr val="tx1"/>
        </a:solidFill>
        <a:latin typeface="Arial" pitchFamily="-103" charset="0"/>
        <a:ea typeface="ＭＳ Ｐゴシック" pitchFamily="-103" charset="-128"/>
        <a:cs typeface="ＭＳ Ｐゴシック" pitchFamily="-103" charset="-128"/>
      </a:defRPr>
    </a:lvl5pPr>
    <a:lvl6pPr marL="2286000" algn="l" defTabSz="457200" rtl="0" eaLnBrk="1" latinLnBrk="0" hangingPunct="1">
      <a:defRPr kern="1200">
        <a:solidFill>
          <a:schemeClr val="tx1"/>
        </a:solidFill>
        <a:latin typeface="Arial" pitchFamily="-103" charset="0"/>
        <a:ea typeface="ＭＳ Ｐゴシック" pitchFamily="-103" charset="-128"/>
        <a:cs typeface="ＭＳ Ｐゴシック" pitchFamily="-103" charset="-128"/>
      </a:defRPr>
    </a:lvl6pPr>
    <a:lvl7pPr marL="2743200" algn="l" defTabSz="457200" rtl="0" eaLnBrk="1" latinLnBrk="0" hangingPunct="1">
      <a:defRPr kern="1200">
        <a:solidFill>
          <a:schemeClr val="tx1"/>
        </a:solidFill>
        <a:latin typeface="Arial" pitchFamily="-103" charset="0"/>
        <a:ea typeface="ＭＳ Ｐゴシック" pitchFamily="-103" charset="-128"/>
        <a:cs typeface="ＭＳ Ｐゴシック" pitchFamily="-103" charset="-128"/>
      </a:defRPr>
    </a:lvl7pPr>
    <a:lvl8pPr marL="3200400" algn="l" defTabSz="457200" rtl="0" eaLnBrk="1" latinLnBrk="0" hangingPunct="1">
      <a:defRPr kern="1200">
        <a:solidFill>
          <a:schemeClr val="tx1"/>
        </a:solidFill>
        <a:latin typeface="Arial" pitchFamily="-103" charset="0"/>
        <a:ea typeface="ＭＳ Ｐゴシック" pitchFamily="-103" charset="-128"/>
        <a:cs typeface="ＭＳ Ｐゴシック" pitchFamily="-103" charset="-128"/>
      </a:defRPr>
    </a:lvl8pPr>
    <a:lvl9pPr marL="3657600" algn="l" defTabSz="457200" rtl="0" eaLnBrk="1" latinLnBrk="0" hangingPunct="1">
      <a:defRPr kern="1200">
        <a:solidFill>
          <a:schemeClr val="tx1"/>
        </a:solidFill>
        <a:latin typeface="Arial" pitchFamily="-103" charset="0"/>
        <a:ea typeface="ＭＳ Ｐゴシック" pitchFamily="-103" charset="-128"/>
        <a:cs typeface="ＭＳ Ｐゴシック" pitchFamily="-103" charset="-128"/>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showComments="0">
  <p:normalViewPr horzBarState="maximized">
    <p:restoredLeft sz="15631" autoAdjust="0"/>
    <p:restoredTop sz="94637" autoAdjust="0"/>
  </p:normalViewPr>
  <p:slideViewPr>
    <p:cSldViewPr snapToObjects="1" showGuides="1">
      <p:cViewPr>
        <p:scale>
          <a:sx n="150" d="100"/>
          <a:sy n="150" d="100"/>
        </p:scale>
        <p:origin x="-1256" y="-168"/>
      </p:cViewPr>
      <p:guideLst>
        <p:guide orient="horz" pos="2160"/>
        <p:guide pos="2880"/>
      </p:guideLst>
    </p:cSldViewPr>
  </p:slideViewPr>
  <p:outlineViewPr>
    <p:cViewPr>
      <p:scale>
        <a:sx n="33" d="100"/>
        <a:sy n="33" d="100"/>
      </p:scale>
      <p:origin x="0" y="27072"/>
    </p:cViewPr>
  </p:outlineViewPr>
  <p:notesTextViewPr>
    <p:cViewPr>
      <p:scale>
        <a:sx n="100" d="100"/>
        <a:sy n="100" d="100"/>
      </p:scale>
      <p:origin x="0" y="0"/>
    </p:cViewPr>
  </p:notesTextViewPr>
  <p:sorterViewPr>
    <p:cViewPr>
      <p:scale>
        <a:sx n="200" d="100"/>
        <a:sy n="200" d="100"/>
      </p:scale>
      <p:origin x="0" y="25856"/>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notesMaster" Target="notesMasters/notesMaster1.xml"/><Relationship Id="rId62" Type="http://schemas.openxmlformats.org/officeDocument/2006/relationships/printerSettings" Target="printerSettings/printerSettings1.bin"/><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5E9DF2E2-2CB0-8949-96F8-18F633913141}" type="datetime1">
              <a:rPr lang="fr-FR"/>
              <a:pPr>
                <a:defRPr/>
              </a:pPr>
              <a:t>23/02/16</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wrap="square" lIns="91440" tIns="45720" rIns="91440" bIns="45720" numCol="1" anchor="ctr" anchorCtr="0" compatLnSpc="1">
            <a:prstTxWarp prst="textNoShape">
              <a:avLst/>
            </a:prstTxWarp>
          </a:bodyP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fr-CA" noProof="0"/>
              <a:t>Cliquez pour modifier les styles du texte du masque</a:t>
            </a:r>
          </a:p>
          <a:p>
            <a:pPr lvl="1"/>
            <a:r>
              <a:rPr lang="fr-CA" noProof="0"/>
              <a:t>Deuxième niveau</a:t>
            </a:r>
          </a:p>
          <a:p>
            <a:pPr lvl="2"/>
            <a:r>
              <a:rPr lang="fr-CA" noProof="0"/>
              <a:t>Troisième niveau</a:t>
            </a:r>
          </a:p>
          <a:p>
            <a:pPr lvl="3"/>
            <a:r>
              <a:rPr lang="fr-CA" noProof="0"/>
              <a:t>Quatrième niveau</a:t>
            </a:r>
          </a:p>
          <a:p>
            <a:pPr lvl="4"/>
            <a:r>
              <a:rPr lang="fr-CA" noProof="0"/>
              <a:t>Cinquième niveau</a:t>
            </a:r>
            <a:endParaRPr lang="fr-FR" noProof="0"/>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charset="0"/>
                <a:ea typeface="ＭＳ Ｐゴシック" charset="-128"/>
                <a:cs typeface="ＭＳ Ｐゴシック" charset="-128"/>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128"/>
                <a:cs typeface="ＭＳ Ｐゴシック" charset="-128"/>
              </a:defRPr>
            </a:lvl1pPr>
          </a:lstStyle>
          <a:p>
            <a:pPr>
              <a:defRPr/>
            </a:pPr>
            <a:fld id="{3A477A84-9CD5-B947-9D8B-A2E18CA463FD}" type="slidenum">
              <a:rPr lang="fr-FR"/>
              <a:pPr>
                <a:defRPr/>
              </a:pPr>
              <a:t>‹#›</a:t>
            </a:fld>
            <a:endParaRPr lang="fr-FR"/>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ＭＳ Ｐゴシック" pitchFamily="-111" charset="-128"/>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bwMode="auto">
          <a:noFill/>
          <a:ln>
            <a:miter lim="800000"/>
            <a:headEnd/>
            <a:tailEnd/>
          </a:ln>
        </p:spPr>
        <p:txBody>
          <a:bodyPr/>
          <a:lstStyle/>
          <a:p>
            <a:fld id="{5CC09E8D-A2D3-B446-B748-A064F4C8E88C}" type="slidenum">
              <a:rPr lang="fr-CA">
                <a:latin typeface="Calibri" pitchFamily="-103" charset="0"/>
                <a:ea typeface="ＭＳ Ｐゴシック" pitchFamily="-103" charset="-128"/>
                <a:cs typeface="ＭＳ Ｐゴシック" pitchFamily="-103" charset="-128"/>
              </a:rPr>
              <a:pPr/>
              <a:t>55</a:t>
            </a:fld>
            <a:endParaRPr lang="fr-CA">
              <a:latin typeface="Calibri" pitchFamily="-103" charset="0"/>
              <a:ea typeface="ＭＳ Ｐゴシック" pitchFamily="-103" charset="-128"/>
              <a:cs typeface="ＭＳ Ｐゴシック" pitchFamily="-103" charset="-128"/>
            </a:endParaRPr>
          </a:p>
        </p:txBody>
      </p:sp>
      <p:sp>
        <p:nvSpPr>
          <p:cNvPr id="204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0484" name="Rectangle 3"/>
          <p:cNvSpPr>
            <a:spLocks noGrp="1" noChangeArrowheads="1"/>
          </p:cNvSpPr>
          <p:nvPr>
            <p:ph type="body" idx="1"/>
          </p:nvPr>
        </p:nvSpPr>
        <p:spPr bwMode="auto">
          <a:noFill/>
        </p:spPr>
        <p:txBody>
          <a:bodyPr/>
          <a:lstStyle/>
          <a:p>
            <a:pPr eaLnBrk="1" hangingPunct="1">
              <a:spcBef>
                <a:spcPct val="0"/>
              </a:spcBef>
            </a:pPr>
            <a:r>
              <a:rPr lang="fr-CA">
                <a:ea typeface="ＭＳ Ｐゴシック" pitchFamily="-103" charset="-128"/>
                <a:cs typeface="ＭＳ Ｐゴシック" pitchFamily="-103" charset="-128"/>
              </a:rPr>
              <a:t>Ce graphique résume beaucoup de choses. La lecture de gauche à droite situe les pays dans le cadre de l’indice des Nations Unies sur le développement (IDH), selon lequel il faut que le pays soit au-dessus de 0,8 pour signifier l’atteinte d’un niveau de vie acceptable. La lecture du bas vers le haut présente l’empreinte écologique des pays. Une mauvaise orientation du développement verrait les pays pauvres atteindre le niveau de consommation des pays riches, remplissant la partie vide du graphique – un dépassement inconcevable de la capacité de support de la planète. Les arbitrages seront complexes pour trouver un autre issu….</a:t>
            </a:r>
          </a:p>
          <a:p>
            <a:pPr eaLnBrk="1" hangingPunct="1">
              <a:spcBef>
                <a:spcPct val="0"/>
              </a:spcBef>
            </a:pPr>
            <a:r>
              <a:rPr lang="fr-CA">
                <a:ea typeface="ＭＳ Ｐゴシック" pitchFamily="-103" charset="-128"/>
                <a:cs typeface="ＭＳ Ｐゴシック" pitchFamily="-103" charset="-128"/>
              </a:rPr>
              <a:t>Source: WWF International, Zoological Society of London, Global Footprint Network (2006), </a:t>
            </a:r>
            <a:r>
              <a:rPr lang="fr-CA" i="1">
                <a:ea typeface="ＭＳ Ｐゴシック" pitchFamily="-103" charset="-128"/>
                <a:cs typeface="ＭＳ Ｐゴシック" pitchFamily="-103" charset="-128"/>
              </a:rPr>
              <a:t>Living Planet Report</a:t>
            </a:r>
            <a:r>
              <a:rPr lang="fr-CA">
                <a:ea typeface="ＭＳ Ｐゴシック" pitchFamily="-103" charset="-128"/>
                <a:cs typeface="ＭＳ Ｐゴシック" pitchFamily="-103" charset="-128"/>
              </a:rPr>
              <a:t>, p.19.  http://assets.panda.org/downloads/living_planet_report.pdf</a:t>
            </a:r>
          </a:p>
          <a:p>
            <a:pPr eaLnBrk="1" hangingPunct="1">
              <a:spcBef>
                <a:spcPct val="0"/>
              </a:spcBef>
            </a:pPr>
            <a:endParaRPr lang="fr-CA">
              <a:ea typeface="ＭＳ Ｐゴシック" pitchFamily="-103" charset="-128"/>
              <a:cs typeface="ＭＳ Ｐゴシック" pitchFamily="-103" charset="-128"/>
            </a:endParaRPr>
          </a:p>
          <a:p>
            <a:pPr eaLnBrk="1" hangingPunct="1">
              <a:spcBef>
                <a:spcPct val="0"/>
              </a:spcBef>
            </a:pPr>
            <a:r>
              <a:rPr lang="fr-CA">
                <a:ea typeface="ＭＳ Ｐゴシック" pitchFamily="-103" charset="-128"/>
                <a:cs typeface="ＭＳ Ｐゴシック" pitchFamily="-103" charset="-128"/>
              </a:rPr>
              <a:t> http://assets.panda.org/downloads/living_planet_report.pdf</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Diapositive de titre">
    <p:spTree>
      <p:nvGrpSpPr>
        <p:cNvPr id="1" name=""/>
        <p:cNvGrpSpPr/>
        <p:nvPr/>
      </p:nvGrpSpPr>
      <p:grpSpPr>
        <a:xfrm>
          <a:off x="0" y="0"/>
          <a:ext cx="0" cy="0"/>
          <a:chOff x="0" y="0"/>
          <a:chExt cx="0" cy="0"/>
        </a:xfrm>
      </p:grpSpPr>
      <p:sp>
        <p:nvSpPr>
          <p:cNvPr id="4" name="Rectangle 3"/>
          <p:cNvSpPr/>
          <p:nvPr/>
        </p:nvSpPr>
        <p:spPr>
          <a:xfrm>
            <a:off x="1328738" y="1295400"/>
            <a:ext cx="6486525" cy="3152775"/>
          </a:xfrm>
          <a:prstGeom prst="rect">
            <a:avLst/>
          </a:prstGeom>
          <a:ln w="3175">
            <a:solidFill>
              <a:schemeClr val="bg1"/>
            </a:solidFill>
          </a:ln>
          <a:effectLst>
            <a:outerShdw blurRad="63500" sx="100500" sy="100500" algn="ctr" rotWithShape="0">
              <a:prstClr val="black">
                <a:alpha val="50000"/>
              </a:prstClr>
            </a:outerShdw>
          </a:effectLst>
        </p:spPr>
        <p:txBody>
          <a:bodyPr>
            <a:prstTxWarp prst="textNoShape">
              <a:avLst/>
            </a:prstTxWarp>
            <a:normAutofit/>
          </a:bodyPr>
          <a:lstStyle/>
          <a:p>
            <a:pPr defTabSz="914400">
              <a:spcBef>
                <a:spcPts val="2000"/>
              </a:spcBef>
              <a:buClr>
                <a:srgbClr val="267CF2"/>
              </a:buClr>
              <a:buSzPct val="110000"/>
              <a:buFont typeface="Wingdings 2" charset="2"/>
              <a:buNone/>
              <a:defRPr/>
            </a:pPr>
            <a:endParaRPr lang="fr-FR" sz="3200">
              <a:solidFill>
                <a:srgbClr val="595959"/>
              </a:solidFill>
              <a:latin typeface="News Gothic MT" charset="0"/>
              <a:ea typeface="ＭＳ Ｐゴシック" charset="-128"/>
              <a:cs typeface="ＭＳ Ｐゴシック" charset="-128"/>
            </a:endParaRPr>
          </a:p>
        </p:txBody>
      </p:sp>
      <p:sp>
        <p:nvSpPr>
          <p:cNvPr id="2" name="Title 1"/>
          <p:cNvSpPr>
            <a:spLocks noGrp="1"/>
          </p:cNvSpPr>
          <p:nvPr>
            <p:ph type="ctrTitle"/>
          </p:nvPr>
        </p:nvSpPr>
        <p:spPr>
          <a:xfrm>
            <a:off x="1322921" y="1523999"/>
            <a:ext cx="6498158" cy="1724867"/>
          </a:xfrm>
        </p:spPr>
        <p:txBody>
          <a:bodyPr rtlCol="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fr-CA" smtClean="0"/>
              <a:t>Cliquez et modifiez le titre</a:t>
            </a:r>
            <a:endParaRPr/>
          </a:p>
        </p:txBody>
      </p:sp>
      <p:sp>
        <p:nvSpPr>
          <p:cNvPr id="3" name="Subtitle 2"/>
          <p:cNvSpPr>
            <a:spLocks noGrp="1"/>
          </p:cNvSpPr>
          <p:nvPr>
            <p:ph type="subTitle" idx="1"/>
          </p:nvPr>
        </p:nvSpPr>
        <p:spPr>
          <a:xfrm>
            <a:off x="1322921" y="3299012"/>
            <a:ext cx="6498159" cy="916641"/>
          </a:xfrm>
        </p:spPr>
        <p:txBody>
          <a:bodyPr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a:p>
        </p:txBody>
      </p:sp>
      <p:sp>
        <p:nvSpPr>
          <p:cNvPr id="5" name="Date Placeholder 3"/>
          <p:cNvSpPr>
            <a:spLocks noGrp="1"/>
          </p:cNvSpPr>
          <p:nvPr>
            <p:ph type="dt" sz="half" idx="10"/>
          </p:nvPr>
        </p:nvSpPr>
        <p:spPr/>
        <p:txBody>
          <a:bodyPr/>
          <a:lstStyle>
            <a:lvl1pPr>
              <a:defRPr/>
            </a:lvl1pPr>
          </a:lstStyle>
          <a:p>
            <a:pPr>
              <a:defRPr/>
            </a:pPr>
            <a:fld id="{A06BB248-D796-9745-A99F-B0B2D63C7F4B}" type="datetime1">
              <a:rPr lang="fr-FR"/>
              <a:pPr>
                <a:defRPr/>
              </a:pPr>
              <a:t>23/02/16</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FCCB11C0-48E7-274E-B211-7310F204B4E6}" type="slidenum">
              <a:rPr lang="fr-FR"/>
              <a:pPr>
                <a:defRPr/>
              </a:pPr>
              <a:t>‹#›</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lstStyle>
            <a:lvl1pPr algn="ctr">
              <a:defRPr sz="3600" b="0"/>
            </a:lvl1pPr>
          </a:lstStyle>
          <a:p>
            <a:r>
              <a:rPr lang="fr-CA" smtClean="0"/>
              <a:t>Cliquez et modifiez le titre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A" noProof="0" smtClean="0"/>
              <a:t>Cliquez sur l'icône pour ajouter une image</a:t>
            </a:r>
            <a:endParaRPr noProof="0"/>
          </a:p>
        </p:txBody>
      </p:sp>
      <p:sp>
        <p:nvSpPr>
          <p:cNvPr id="5" name="Date Placeholder 3"/>
          <p:cNvSpPr>
            <a:spLocks noGrp="1"/>
          </p:cNvSpPr>
          <p:nvPr>
            <p:ph type="dt" sz="half" idx="10"/>
          </p:nvPr>
        </p:nvSpPr>
        <p:spPr/>
        <p:txBody>
          <a:bodyPr/>
          <a:lstStyle>
            <a:lvl1pPr>
              <a:defRPr/>
            </a:lvl1pPr>
          </a:lstStyle>
          <a:p>
            <a:pPr>
              <a:defRPr/>
            </a:pPr>
            <a:fld id="{DAA6EA9D-8621-E742-81C6-A796A6D9CAB4}" type="datetime1">
              <a:rPr lang="fr-FR"/>
              <a:pPr>
                <a:defRPr/>
              </a:pPr>
              <a:t>23/02/16</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859DAA48-D438-6049-85FD-12F0B9960CE8}" type="slidenum">
              <a:rPr lang="fr-FR"/>
              <a:pPr>
                <a:defRPr/>
              </a:pPr>
              <a:t>‹#›</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a:p>
        </p:txBody>
      </p:sp>
      <p:sp>
        <p:nvSpPr>
          <p:cNvPr id="3" name="Vertical Text Placeholder 2"/>
          <p:cNvSpPr>
            <a:spLocks noGrp="1"/>
          </p:cNvSpPr>
          <p:nvPr>
            <p:ph type="body" orient="vert" idx="1"/>
          </p:nvPr>
        </p:nvSpPr>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8B7E4B94-8059-F94F-922A-19CA94872D4A}" type="datetime1">
              <a:rPr lang="fr-FR"/>
              <a:pPr>
                <a:defRPr/>
              </a:pPr>
              <a:t>23/02/16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A91DF232-F7F0-594F-AA0F-7F76E1376811}" type="slidenum">
              <a:rPr lang="fr-FR"/>
              <a:pPr>
                <a:defRPr/>
              </a:pPr>
              <a:t>‹#›</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fr-CA" smtClean="0"/>
              <a:t>Cliquez et modifiez le titre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C2150B7E-DD5B-0047-A05A-E990BFCAED82}" type="datetime1">
              <a:rPr lang="fr-FR"/>
              <a:pPr>
                <a:defRPr/>
              </a:pPr>
              <a:t>23/02/16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82B0465F-D66E-0D49-9011-5A5190CC2844}" type="slidenum">
              <a:rPr lang="fr-FR"/>
              <a:pPr>
                <a:defRPr/>
              </a:pPr>
              <a:t>‹#›</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a:p>
        </p:txBody>
      </p:sp>
      <p:sp>
        <p:nvSpPr>
          <p:cNvPr id="3" name="Content Placeholder 2"/>
          <p:cNvSpPr>
            <a:spLocks noGrp="1"/>
          </p:cNvSpPr>
          <p:nvPr>
            <p:ph idx="1"/>
          </p:nvPr>
        </p:nvSpPr>
        <p:spPr/>
        <p:txBody>
          <a:body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4" name="Date Placeholder 3"/>
          <p:cNvSpPr>
            <a:spLocks noGrp="1"/>
          </p:cNvSpPr>
          <p:nvPr>
            <p:ph type="dt" sz="half" idx="10"/>
          </p:nvPr>
        </p:nvSpPr>
        <p:spPr/>
        <p:txBody>
          <a:bodyPr/>
          <a:lstStyle>
            <a:lvl1pPr>
              <a:defRPr/>
            </a:lvl1pPr>
          </a:lstStyle>
          <a:p>
            <a:pPr>
              <a:defRPr/>
            </a:pPr>
            <a:fld id="{8A74F4FB-24DD-8549-BFAF-986FA3140090}" type="datetime1">
              <a:rPr lang="fr-FR"/>
              <a:pPr>
                <a:defRPr/>
              </a:pPr>
              <a:t>23/02/16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5890142D-A099-F84E-8DE3-EA00753CF62D}" type="slidenum">
              <a:rPr lang="fr-FR"/>
              <a:pPr>
                <a:defRPr/>
              </a:pPr>
              <a:t>‹#›</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Diapositive de titre avec imag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fr-CA" smtClean="0"/>
              <a:t>Cliquez et modifiez le titre</a:t>
            </a:r>
            <a:endParaRPr/>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CA" smtClean="0"/>
              <a:t>Cliquez pour modifier le style des sous-titres du masque</a:t>
            </a:r>
            <a:endParaRPr/>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CA" noProof="0" smtClean="0"/>
              <a:t>Cliquez sur l'icône pour ajouter une image</a:t>
            </a:r>
            <a:endParaRPr noProof="0"/>
          </a:p>
        </p:txBody>
      </p:sp>
      <p:sp>
        <p:nvSpPr>
          <p:cNvPr id="5" name="Date Placeholder 3"/>
          <p:cNvSpPr>
            <a:spLocks noGrp="1"/>
          </p:cNvSpPr>
          <p:nvPr>
            <p:ph type="dt" sz="half" idx="14"/>
          </p:nvPr>
        </p:nvSpPr>
        <p:spPr/>
        <p:txBody>
          <a:bodyPr/>
          <a:lstStyle>
            <a:lvl1pPr>
              <a:defRPr/>
            </a:lvl1pPr>
          </a:lstStyle>
          <a:p>
            <a:pPr>
              <a:defRPr/>
            </a:pPr>
            <a:fld id="{8C924584-3107-9948-844D-3118DA44912B}" type="datetime1">
              <a:rPr lang="fr-FR"/>
              <a:pPr>
                <a:defRPr/>
              </a:pPr>
              <a:t>23/02/16</a:t>
            </a:fld>
            <a:endParaRPr lang="fr-FR"/>
          </a:p>
        </p:txBody>
      </p:sp>
      <p:sp>
        <p:nvSpPr>
          <p:cNvPr id="6" name="Footer Placeholder 4"/>
          <p:cNvSpPr>
            <a:spLocks noGrp="1"/>
          </p:cNvSpPr>
          <p:nvPr>
            <p:ph type="ftr" sz="quarter" idx="15"/>
          </p:nvPr>
        </p:nvSpPr>
        <p:spPr/>
        <p:txBody>
          <a:bodyPr/>
          <a:lstStyle>
            <a:lvl1pPr>
              <a:defRPr/>
            </a:lvl1pPr>
          </a:lstStyle>
          <a:p>
            <a:pPr>
              <a:defRPr/>
            </a:pPr>
            <a:endParaRPr lang="fr-FR"/>
          </a:p>
        </p:txBody>
      </p:sp>
      <p:sp>
        <p:nvSpPr>
          <p:cNvPr id="7" name="Slide Number Placeholder 5"/>
          <p:cNvSpPr>
            <a:spLocks noGrp="1"/>
          </p:cNvSpPr>
          <p:nvPr>
            <p:ph type="sldNum" sz="quarter" idx="16"/>
          </p:nvPr>
        </p:nvSpPr>
        <p:spPr/>
        <p:txBody>
          <a:bodyPr/>
          <a:lstStyle>
            <a:lvl1pPr>
              <a:defRPr/>
            </a:lvl1pPr>
          </a:lstStyle>
          <a:p>
            <a:pPr>
              <a:defRPr/>
            </a:pPr>
            <a:fld id="{BA487F55-B490-2044-BB4A-21D4AA189D74}" type="slidenum">
              <a:rPr lang="fr-FR"/>
              <a:pPr>
                <a:defRPr/>
              </a:pPr>
              <a:t>‹#›</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lstStyle>
            <a:lvl1pPr algn="ctr">
              <a:defRPr sz="4600" b="0" cap="none" baseline="0"/>
            </a:lvl1pPr>
          </a:lstStyle>
          <a:p>
            <a:r>
              <a:rPr lang="fr-CA" smtClean="0"/>
              <a:t>Cliquez et modifiez le titre</a:t>
            </a:r>
            <a:endParaRPr/>
          </a:p>
        </p:txBody>
      </p:sp>
      <p:sp>
        <p:nvSpPr>
          <p:cNvPr id="3" name="Text Placeholder 2"/>
          <p:cNvSpPr>
            <a:spLocks noGrp="1"/>
          </p:cNvSpPr>
          <p:nvPr>
            <p:ph type="body" idx="1"/>
          </p:nvPr>
        </p:nvSpPr>
        <p:spPr>
          <a:xfrm>
            <a:off x="549275" y="3736005"/>
            <a:ext cx="8056563" cy="1500187"/>
          </a:xfrm>
        </p:spPr>
        <p:txBody>
          <a:bodyPr>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CA" smtClean="0"/>
              <a:t>Cliquez pour modifier les styles du texte du masque</a:t>
            </a:r>
          </a:p>
        </p:txBody>
      </p:sp>
      <p:sp>
        <p:nvSpPr>
          <p:cNvPr id="4" name="Date Placeholder 3"/>
          <p:cNvSpPr>
            <a:spLocks noGrp="1"/>
          </p:cNvSpPr>
          <p:nvPr>
            <p:ph type="dt" sz="half" idx="10"/>
          </p:nvPr>
        </p:nvSpPr>
        <p:spPr/>
        <p:txBody>
          <a:bodyPr/>
          <a:lstStyle>
            <a:lvl1pPr>
              <a:defRPr/>
            </a:lvl1pPr>
          </a:lstStyle>
          <a:p>
            <a:pPr>
              <a:defRPr/>
            </a:pPr>
            <a:fld id="{86B2FD27-E14B-2548-8015-0BC7B9A34361}" type="datetime1">
              <a:rPr lang="fr-FR"/>
              <a:pPr>
                <a:defRPr/>
              </a:pPr>
              <a:t>23/02/16</a:t>
            </a:fld>
            <a:endParaRPr lang="fr-FR"/>
          </a:p>
        </p:txBody>
      </p:sp>
      <p:sp>
        <p:nvSpPr>
          <p:cNvPr id="5" name="Footer Placeholder 4"/>
          <p:cNvSpPr>
            <a:spLocks noGrp="1"/>
          </p:cNvSpPr>
          <p:nvPr>
            <p:ph type="ftr" sz="quarter" idx="11"/>
          </p:nvPr>
        </p:nvSpPr>
        <p:spPr/>
        <p:txBody>
          <a:bodyPr/>
          <a:lstStyle>
            <a:lvl1pPr>
              <a:defRPr/>
            </a:lvl1pPr>
          </a:lstStyle>
          <a:p>
            <a:pPr>
              <a:defRPr/>
            </a:pPr>
            <a:endParaRPr lang="fr-FR"/>
          </a:p>
        </p:txBody>
      </p:sp>
      <p:sp>
        <p:nvSpPr>
          <p:cNvPr id="6" name="Slide Number Placeholder 5"/>
          <p:cNvSpPr>
            <a:spLocks noGrp="1"/>
          </p:cNvSpPr>
          <p:nvPr>
            <p:ph type="sldNum" sz="quarter" idx="12"/>
          </p:nvPr>
        </p:nvSpPr>
        <p:spPr/>
        <p:txBody>
          <a:bodyPr/>
          <a:lstStyle>
            <a:lvl1pPr>
              <a:defRPr/>
            </a:lvl1pPr>
          </a:lstStyle>
          <a:p>
            <a:pPr>
              <a:defRPr/>
            </a:pPr>
            <a:fld id="{1FAF820C-5825-B241-84B0-583F714695F2}" type="slidenum">
              <a:rPr lang="fr-FR"/>
              <a:pPr>
                <a:defRPr/>
              </a:pPr>
              <a:t>‹#›</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fr-CA" smtClean="0"/>
              <a:t>Cliquez et modifiez le titre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5" name="Date Placeholder 3"/>
          <p:cNvSpPr>
            <a:spLocks noGrp="1"/>
          </p:cNvSpPr>
          <p:nvPr>
            <p:ph type="dt" sz="half" idx="10"/>
          </p:nvPr>
        </p:nvSpPr>
        <p:spPr/>
        <p:txBody>
          <a:bodyPr/>
          <a:lstStyle>
            <a:lvl1pPr>
              <a:defRPr/>
            </a:lvl1pPr>
          </a:lstStyle>
          <a:p>
            <a:pPr>
              <a:defRPr/>
            </a:pPr>
            <a:fld id="{3F2F4F1D-3E1E-9D4E-AB2C-F6087404F882}" type="datetime1">
              <a:rPr lang="fr-FR"/>
              <a:pPr>
                <a:defRPr/>
              </a:pPr>
              <a:t>23/02/16</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4F317F75-189F-224F-8E73-519C3518CFE7}" type="slidenum">
              <a:rPr lang="fr-FR"/>
              <a:pPr>
                <a:defRPr/>
              </a:pPr>
              <a:t>‹#›</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fr-CA" smtClean="0"/>
              <a:t>Cliquez et modifiez le titre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CA" smtClean="0"/>
              <a:t>Cliquez pour modifier les styles du texte du masque</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7" name="Date Placeholder 3"/>
          <p:cNvSpPr>
            <a:spLocks noGrp="1"/>
          </p:cNvSpPr>
          <p:nvPr>
            <p:ph type="dt" sz="half" idx="10"/>
          </p:nvPr>
        </p:nvSpPr>
        <p:spPr/>
        <p:txBody>
          <a:bodyPr/>
          <a:lstStyle>
            <a:lvl1pPr>
              <a:defRPr/>
            </a:lvl1pPr>
          </a:lstStyle>
          <a:p>
            <a:pPr>
              <a:defRPr/>
            </a:pPr>
            <a:fld id="{EA49863C-2310-AF44-832B-00BDAD913145}" type="datetime1">
              <a:rPr lang="fr-FR"/>
              <a:pPr>
                <a:defRPr/>
              </a:pPr>
              <a:t>23/02/16</a:t>
            </a:fld>
            <a:endParaRPr lang="fr-FR"/>
          </a:p>
        </p:txBody>
      </p:sp>
      <p:sp>
        <p:nvSpPr>
          <p:cNvPr id="8" name="Footer Placeholder 4"/>
          <p:cNvSpPr>
            <a:spLocks noGrp="1"/>
          </p:cNvSpPr>
          <p:nvPr>
            <p:ph type="ftr" sz="quarter" idx="11"/>
          </p:nvPr>
        </p:nvSpPr>
        <p:spPr/>
        <p:txBody>
          <a:bodyPr/>
          <a:lstStyle>
            <a:lvl1pPr>
              <a:defRPr/>
            </a:lvl1pPr>
          </a:lstStyle>
          <a:p>
            <a:pPr>
              <a:defRPr/>
            </a:pPr>
            <a:endParaRPr lang="fr-FR"/>
          </a:p>
        </p:txBody>
      </p:sp>
      <p:sp>
        <p:nvSpPr>
          <p:cNvPr id="9" name="Slide Number Placeholder 5"/>
          <p:cNvSpPr>
            <a:spLocks noGrp="1"/>
          </p:cNvSpPr>
          <p:nvPr>
            <p:ph type="sldNum" sz="quarter" idx="12"/>
          </p:nvPr>
        </p:nvSpPr>
        <p:spPr/>
        <p:txBody>
          <a:bodyPr/>
          <a:lstStyle>
            <a:lvl1pPr>
              <a:defRPr/>
            </a:lvl1pPr>
          </a:lstStyle>
          <a:p>
            <a:pPr>
              <a:defRPr/>
            </a:pPr>
            <a:fld id="{55FB30B1-6EBA-AD45-8C88-02937E93A74F}" type="slidenum">
              <a:rPr lang="fr-FR"/>
              <a:pPr>
                <a:defRPr/>
              </a:pPr>
              <a:t>‹#›</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CA" smtClean="0"/>
              <a:t>Cliquez et modifiez le titre</a:t>
            </a:r>
            <a:endParaRPr/>
          </a:p>
        </p:txBody>
      </p:sp>
      <p:sp>
        <p:nvSpPr>
          <p:cNvPr id="3" name="Date Placeholder 3"/>
          <p:cNvSpPr>
            <a:spLocks noGrp="1"/>
          </p:cNvSpPr>
          <p:nvPr>
            <p:ph type="dt" sz="half" idx="10"/>
          </p:nvPr>
        </p:nvSpPr>
        <p:spPr/>
        <p:txBody>
          <a:bodyPr/>
          <a:lstStyle>
            <a:lvl1pPr>
              <a:defRPr/>
            </a:lvl1pPr>
          </a:lstStyle>
          <a:p>
            <a:pPr>
              <a:defRPr/>
            </a:pPr>
            <a:fld id="{B4C5C5AA-CA60-B449-BCAB-AB07E47C9ECF}" type="datetime1">
              <a:rPr lang="fr-FR"/>
              <a:pPr>
                <a:defRPr/>
              </a:pPr>
              <a:t>23/02/16</a:t>
            </a:fld>
            <a:endParaRPr lang="fr-FR"/>
          </a:p>
        </p:txBody>
      </p:sp>
      <p:sp>
        <p:nvSpPr>
          <p:cNvPr id="4" name="Footer Placeholder 4"/>
          <p:cNvSpPr>
            <a:spLocks noGrp="1"/>
          </p:cNvSpPr>
          <p:nvPr>
            <p:ph type="ftr" sz="quarter" idx="11"/>
          </p:nvPr>
        </p:nvSpPr>
        <p:spPr/>
        <p:txBody>
          <a:bodyPr/>
          <a:lstStyle>
            <a:lvl1pPr>
              <a:defRPr/>
            </a:lvl1pPr>
          </a:lstStyle>
          <a:p>
            <a:pPr>
              <a:defRPr/>
            </a:pPr>
            <a:endParaRPr lang="fr-FR"/>
          </a:p>
        </p:txBody>
      </p:sp>
      <p:sp>
        <p:nvSpPr>
          <p:cNvPr id="5" name="Slide Number Placeholder 5"/>
          <p:cNvSpPr>
            <a:spLocks noGrp="1"/>
          </p:cNvSpPr>
          <p:nvPr>
            <p:ph type="sldNum" sz="quarter" idx="12"/>
          </p:nvPr>
        </p:nvSpPr>
        <p:spPr/>
        <p:txBody>
          <a:bodyPr/>
          <a:lstStyle>
            <a:lvl1pPr>
              <a:defRPr/>
            </a:lvl1pPr>
          </a:lstStyle>
          <a:p>
            <a:pPr>
              <a:defRPr/>
            </a:pPr>
            <a:fld id="{C314113B-6D25-8947-9F61-A19C8088D8F2}" type="slidenum">
              <a:rPr lang="fr-FR"/>
              <a:pPr>
                <a:defRPr/>
              </a:pPr>
              <a:t>‹#›</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Vide">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8314C8D-4096-4E4B-BA15-48A3C7BA5EA0}" type="datetime1">
              <a:rPr lang="fr-FR"/>
              <a:pPr>
                <a:defRPr/>
              </a:pPr>
              <a:t>23/02/16</a:t>
            </a:fld>
            <a:endParaRPr lang="fr-FR"/>
          </a:p>
        </p:txBody>
      </p:sp>
      <p:sp>
        <p:nvSpPr>
          <p:cNvPr id="3" name="Footer Placeholder 4"/>
          <p:cNvSpPr>
            <a:spLocks noGrp="1"/>
          </p:cNvSpPr>
          <p:nvPr>
            <p:ph type="ftr" sz="quarter" idx="11"/>
          </p:nvPr>
        </p:nvSpPr>
        <p:spPr/>
        <p:txBody>
          <a:bodyPr/>
          <a:lstStyle>
            <a:lvl1pPr>
              <a:defRPr/>
            </a:lvl1pPr>
          </a:lstStyle>
          <a:p>
            <a:pPr>
              <a:defRPr/>
            </a:pPr>
            <a:endParaRPr lang="fr-FR"/>
          </a:p>
        </p:txBody>
      </p:sp>
      <p:sp>
        <p:nvSpPr>
          <p:cNvPr id="4" name="Slide Number Placeholder 5"/>
          <p:cNvSpPr>
            <a:spLocks noGrp="1"/>
          </p:cNvSpPr>
          <p:nvPr>
            <p:ph type="sldNum" sz="quarter" idx="12"/>
          </p:nvPr>
        </p:nvSpPr>
        <p:spPr/>
        <p:txBody>
          <a:bodyPr/>
          <a:lstStyle>
            <a:lvl1pPr>
              <a:defRPr/>
            </a:lvl1pPr>
          </a:lstStyle>
          <a:p>
            <a:pPr>
              <a:defRPr/>
            </a:pPr>
            <a:fld id="{89878C7B-56BD-C746-8629-4F84FD1A22DF}" type="slidenum">
              <a:rPr lang="fr-FR"/>
              <a:pPr>
                <a:defRPr/>
              </a:pPr>
              <a:t>‹#›</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lstStyle>
            <a:lvl1pPr algn="ctr">
              <a:defRPr sz="3600" b="0"/>
            </a:lvl1pPr>
          </a:lstStyle>
          <a:p>
            <a:r>
              <a:rPr lang="fr-CA" smtClean="0"/>
              <a:t>Cliquez et modifiez le titre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fr-CA" smtClean="0"/>
              <a:t>Cliquez pour modifier les styles du texte du masque</a:t>
            </a:r>
          </a:p>
          <a:p>
            <a:pPr lvl="1"/>
            <a:r>
              <a:rPr lang="fr-CA" smtClean="0"/>
              <a:t>Deuxième niveau</a:t>
            </a:r>
          </a:p>
          <a:p>
            <a:pPr lvl="2"/>
            <a:r>
              <a:rPr lang="fr-CA" smtClean="0"/>
              <a:t>Troisième niveau</a:t>
            </a:r>
          </a:p>
          <a:p>
            <a:pPr lvl="3"/>
            <a:r>
              <a:rPr lang="fr-CA" smtClean="0"/>
              <a:t>Quatrième niveau</a:t>
            </a:r>
          </a:p>
          <a:p>
            <a:pPr lvl="4"/>
            <a:r>
              <a:rPr lang="fr-CA" smtClean="0"/>
              <a:t>Cinquième niveau</a:t>
            </a:r>
            <a:endParaRPr/>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CA" smtClean="0"/>
              <a:t>Cliquez pour modifier les styles du texte du masque</a:t>
            </a:r>
          </a:p>
        </p:txBody>
      </p:sp>
      <p:sp>
        <p:nvSpPr>
          <p:cNvPr id="5" name="Date Placeholder 3"/>
          <p:cNvSpPr>
            <a:spLocks noGrp="1"/>
          </p:cNvSpPr>
          <p:nvPr>
            <p:ph type="dt" sz="half" idx="10"/>
          </p:nvPr>
        </p:nvSpPr>
        <p:spPr/>
        <p:txBody>
          <a:bodyPr/>
          <a:lstStyle>
            <a:lvl1pPr>
              <a:defRPr/>
            </a:lvl1pPr>
          </a:lstStyle>
          <a:p>
            <a:pPr>
              <a:defRPr/>
            </a:pPr>
            <a:fld id="{6219BA20-7D25-0749-8137-8E5F819B5A94}" type="datetime1">
              <a:rPr lang="fr-FR"/>
              <a:pPr>
                <a:defRPr/>
              </a:pPr>
              <a:t>23/02/16</a:t>
            </a:fld>
            <a:endParaRPr lang="fr-FR"/>
          </a:p>
        </p:txBody>
      </p:sp>
      <p:sp>
        <p:nvSpPr>
          <p:cNvPr id="6" name="Footer Placeholder 4"/>
          <p:cNvSpPr>
            <a:spLocks noGrp="1"/>
          </p:cNvSpPr>
          <p:nvPr>
            <p:ph type="ftr" sz="quarter" idx="11"/>
          </p:nvPr>
        </p:nvSpPr>
        <p:spPr/>
        <p:txBody>
          <a:bodyPr/>
          <a:lstStyle>
            <a:lvl1pPr>
              <a:defRPr/>
            </a:lvl1pPr>
          </a:lstStyle>
          <a:p>
            <a:pPr>
              <a:defRPr/>
            </a:pPr>
            <a:endParaRPr lang="fr-FR"/>
          </a:p>
        </p:txBody>
      </p:sp>
      <p:sp>
        <p:nvSpPr>
          <p:cNvPr id="7" name="Slide Number Placeholder 5"/>
          <p:cNvSpPr>
            <a:spLocks noGrp="1"/>
          </p:cNvSpPr>
          <p:nvPr>
            <p:ph type="sldNum" sz="quarter" idx="12"/>
          </p:nvPr>
        </p:nvSpPr>
        <p:spPr/>
        <p:txBody>
          <a:bodyPr/>
          <a:lstStyle>
            <a:lvl1pPr>
              <a:defRPr/>
            </a:lvl1pPr>
          </a:lstStyle>
          <a:p>
            <a:pPr>
              <a:defRPr/>
            </a:pPr>
            <a:fld id="{23157ADC-1CC4-C44D-94D1-FF0A62C558AE}" type="slidenum">
              <a:rPr lang="fr-FR"/>
              <a:pPr>
                <a:defRPr/>
              </a:pPr>
              <a:t>‹#›</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3">
        <a:schemeClr val="bg2"/>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549275" y="107950"/>
            <a:ext cx="8042275" cy="133667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CA"/>
              <a:t>Cliquez et modifiez le titre</a:t>
            </a:r>
            <a:endParaRPr lang="fr-FR"/>
          </a:p>
        </p:txBody>
      </p:sp>
      <p:sp>
        <p:nvSpPr>
          <p:cNvPr id="1027" name="Text Placeholder 2"/>
          <p:cNvSpPr>
            <a:spLocks noGrp="1"/>
          </p:cNvSpPr>
          <p:nvPr>
            <p:ph type="body" idx="1"/>
          </p:nvPr>
        </p:nvSpPr>
        <p:spPr bwMode="auto">
          <a:xfrm>
            <a:off x="549275" y="1600200"/>
            <a:ext cx="8042275" cy="4343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Date Placeholder 3"/>
          <p:cNvSpPr>
            <a:spLocks noGrp="1"/>
          </p:cNvSpPr>
          <p:nvPr>
            <p:ph type="dt" sz="half" idx="2"/>
          </p:nvPr>
        </p:nvSpPr>
        <p:spPr>
          <a:xfrm>
            <a:off x="5629275" y="6275388"/>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chemeClr val="bg1"/>
                </a:solidFill>
                <a:latin typeface="News Gothic MT" charset="0"/>
                <a:ea typeface="ＭＳ Ｐゴシック" charset="-128"/>
                <a:cs typeface="ＭＳ Ｐゴシック" charset="-128"/>
              </a:defRPr>
            </a:lvl1pPr>
          </a:lstStyle>
          <a:p>
            <a:pPr>
              <a:defRPr/>
            </a:pPr>
            <a:fld id="{86664CEC-B4E6-C34D-8241-99D7AE625A38}" type="datetime1">
              <a:rPr lang="fr-FR"/>
              <a:pPr>
                <a:defRPr/>
              </a:pPr>
              <a:t>23/02/16</a:t>
            </a:fld>
            <a:endParaRPr lang="fr-FR"/>
          </a:p>
        </p:txBody>
      </p:sp>
      <p:sp>
        <p:nvSpPr>
          <p:cNvPr id="5" name="Footer Placeholder 4"/>
          <p:cNvSpPr>
            <a:spLocks noGrp="1"/>
          </p:cNvSpPr>
          <p:nvPr>
            <p:ph type="ftr" sz="quarter" idx="3"/>
          </p:nvPr>
        </p:nvSpPr>
        <p:spPr>
          <a:xfrm>
            <a:off x="265113" y="6275388"/>
            <a:ext cx="4840287" cy="365125"/>
          </a:xfrm>
          <a:prstGeom prst="rect">
            <a:avLst/>
          </a:prstGeom>
        </p:spPr>
        <p:txBody>
          <a:bodyPr vert="horz" wrap="square" lIns="91440" tIns="45720" rIns="91440" bIns="45720" numCol="1" anchor="ctr" anchorCtr="0" compatLnSpc="1">
            <a:prstTxWarp prst="textNoShape">
              <a:avLst/>
            </a:prstTxWarp>
          </a:bodyPr>
          <a:lstStyle>
            <a:lvl1pPr>
              <a:defRPr sz="1200">
                <a:solidFill>
                  <a:schemeClr val="bg1"/>
                </a:solidFill>
                <a:latin typeface="News Gothic MT" charset="0"/>
                <a:ea typeface="ＭＳ Ｐゴシック" charset="-128"/>
                <a:cs typeface="ＭＳ Ｐゴシック" charset="-128"/>
              </a:defRPr>
            </a:lvl1pPr>
          </a:lstStyle>
          <a:p>
            <a:pPr>
              <a:defRPr/>
            </a:pPr>
            <a:endParaRPr lang="fr-FR"/>
          </a:p>
        </p:txBody>
      </p:sp>
      <p:sp>
        <p:nvSpPr>
          <p:cNvPr id="6" name="Slide Number Placeholder 5"/>
          <p:cNvSpPr>
            <a:spLocks noGrp="1"/>
          </p:cNvSpPr>
          <p:nvPr>
            <p:ph type="sldNum" sz="quarter" idx="4"/>
          </p:nvPr>
        </p:nvSpPr>
        <p:spPr>
          <a:xfrm>
            <a:off x="7897813" y="6275388"/>
            <a:ext cx="990600" cy="365125"/>
          </a:xfrm>
          <a:prstGeom prst="rect">
            <a:avLst/>
          </a:prstGeom>
        </p:spPr>
        <p:txBody>
          <a:bodyPr vert="horz" wrap="square" lIns="91440" tIns="45720" rIns="91440" bIns="45720" numCol="1" anchor="ctr" anchorCtr="0" compatLnSpc="1">
            <a:prstTxWarp prst="textNoShape">
              <a:avLst/>
            </a:prstTxWarp>
          </a:bodyPr>
          <a:lstStyle>
            <a:lvl1pPr algn="r">
              <a:defRPr sz="3600">
                <a:solidFill>
                  <a:schemeClr val="bg1"/>
                </a:solidFill>
                <a:latin typeface="News Gothic MT" charset="0"/>
                <a:ea typeface="ＭＳ Ｐゴシック" charset="-128"/>
                <a:cs typeface="ＭＳ Ｐゴシック" charset="-128"/>
              </a:defRPr>
            </a:lvl1pPr>
          </a:lstStyle>
          <a:p>
            <a:pPr>
              <a:defRPr/>
            </a:pPr>
            <a:fld id="{60E7C8C4-012D-AC47-9B60-0D618A385143}" type="slidenum">
              <a:rPr lang="fr-FR"/>
              <a:pPr>
                <a:defRPr/>
              </a:pPr>
              <a:t>‹#›</a:t>
            </a:fld>
            <a:endParaRPr lang="fr-FR"/>
          </a:p>
        </p:txBody>
      </p:sp>
    </p:spTree>
  </p:cSld>
  <p:clrMap bg1="lt1" tx1="dk1" bg2="lt2" tx2="dk2" accent1="accent1" accent2="accent2" accent3="accent3" accent4="accent4" accent5="accent5" accent6="accent6" hlink="hlink" folHlink="folHlink"/>
  <p:sldLayoutIdLst>
    <p:sldLayoutId id="2147484075" r:id="rId1"/>
    <p:sldLayoutId id="2147484064" r:id="rId2"/>
    <p:sldLayoutId id="2147484065" r:id="rId3"/>
    <p:sldLayoutId id="2147484066" r:id="rId4"/>
    <p:sldLayoutId id="2147484067" r:id="rId5"/>
    <p:sldLayoutId id="2147484068" r:id="rId6"/>
    <p:sldLayoutId id="2147484069" r:id="rId7"/>
    <p:sldLayoutId id="2147484070" r:id="rId8"/>
    <p:sldLayoutId id="2147484071" r:id="rId9"/>
    <p:sldLayoutId id="2147484072" r:id="rId10"/>
    <p:sldLayoutId id="2147484073" r:id="rId11"/>
    <p:sldLayoutId id="2147484074" r:id="rId12"/>
  </p:sldLayoutIdLst>
  <p:txStyles>
    <p:titleStyle>
      <a:lvl1pPr algn="ctr" rtl="0" eaLnBrk="0" fontAlgn="base" hangingPunct="0">
        <a:spcBef>
          <a:spcPct val="0"/>
        </a:spcBef>
        <a:spcAft>
          <a:spcPct val="0"/>
        </a:spcAft>
        <a:defRPr sz="4600" kern="1200">
          <a:solidFill>
            <a:schemeClr val="accent1"/>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5pPr>
      <a:lvl6pPr marL="457200" algn="ctr" rtl="0" fontAlgn="base">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6pPr>
      <a:lvl7pPr marL="914400" algn="ctr" rtl="0" fontAlgn="base">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600">
          <a:solidFill>
            <a:schemeClr val="accent1"/>
          </a:solidFill>
          <a:latin typeface="News Gothic MT" pitchFamily="-111" charset="0"/>
          <a:ea typeface="ＭＳ Ｐゴシック" pitchFamily="-111" charset="-128"/>
          <a:cs typeface="ＭＳ Ｐゴシック" pitchFamily="-111" charset="-128"/>
        </a:defRPr>
      </a:lvl9pPr>
    </p:titleStyle>
    <p:bodyStyle>
      <a:lvl1pPr marL="349250" indent="-349250" algn="l" rtl="0" eaLnBrk="0" fontAlgn="base" hangingPunct="0">
        <a:spcBef>
          <a:spcPts val="2000"/>
        </a:spcBef>
        <a:spcAft>
          <a:spcPct val="0"/>
        </a:spcAft>
        <a:buClr>
          <a:srgbClr val="267CF2"/>
        </a:buClr>
        <a:buSzPct val="110000"/>
        <a:buFont typeface="Wingdings 2" pitchFamily="-103" charset="2"/>
        <a:buChar char=""/>
        <a:defRPr sz="2400" kern="1200">
          <a:solidFill>
            <a:srgbClr val="595959"/>
          </a:solidFill>
          <a:latin typeface="+mn-lt"/>
          <a:ea typeface="ＭＳ Ｐゴシック" pitchFamily="-111" charset="-128"/>
          <a:cs typeface="ＭＳ Ｐゴシック" pitchFamily="-111" charset="-128"/>
        </a:defRPr>
      </a:lvl1pPr>
      <a:lvl2pPr marL="685800" indent="-336550" algn="l" rtl="0" eaLnBrk="0" fontAlgn="base" hangingPunct="0">
        <a:spcBef>
          <a:spcPts val="600"/>
        </a:spcBef>
        <a:spcAft>
          <a:spcPct val="0"/>
        </a:spcAft>
        <a:buClr>
          <a:srgbClr val="05295B"/>
        </a:buClr>
        <a:buSzPct val="110000"/>
        <a:buFont typeface="Wingdings 2" pitchFamily="-103" charset="2"/>
        <a:buChar char=""/>
        <a:defRPr sz="2200" kern="1200">
          <a:solidFill>
            <a:srgbClr val="595959"/>
          </a:solidFill>
          <a:latin typeface="+mn-lt"/>
          <a:ea typeface="ＭＳ Ｐゴシック" pitchFamily="-111" charset="-128"/>
          <a:cs typeface="+mn-cs"/>
        </a:defRPr>
      </a:lvl2pPr>
      <a:lvl3pPr marL="968375" indent="-282575" algn="l" rtl="0" eaLnBrk="0" fontAlgn="base" hangingPunct="0">
        <a:spcBef>
          <a:spcPts val="600"/>
        </a:spcBef>
        <a:spcAft>
          <a:spcPct val="0"/>
        </a:spcAft>
        <a:buClr>
          <a:srgbClr val="267CF2"/>
        </a:buClr>
        <a:buSzPct val="110000"/>
        <a:buFont typeface="Wingdings 2" pitchFamily="-103" charset="2"/>
        <a:buChar char=""/>
        <a:defRPr sz="2000" kern="1200">
          <a:solidFill>
            <a:srgbClr val="595959"/>
          </a:solidFill>
          <a:latin typeface="+mn-lt"/>
          <a:ea typeface="ＭＳ Ｐゴシック" pitchFamily="-111" charset="-128"/>
          <a:cs typeface="+mn-cs"/>
        </a:defRPr>
      </a:lvl3pPr>
      <a:lvl4pPr marL="1263650" indent="-295275" algn="l" rtl="0" eaLnBrk="0" fontAlgn="base" hangingPunct="0">
        <a:spcBef>
          <a:spcPts val="600"/>
        </a:spcBef>
        <a:spcAft>
          <a:spcPct val="0"/>
        </a:spcAft>
        <a:buClr>
          <a:srgbClr val="05295B"/>
        </a:buClr>
        <a:buSzPct val="110000"/>
        <a:buFont typeface="Wingdings 2" pitchFamily="-103" charset="2"/>
        <a:buChar char=""/>
        <a:defRPr kern="1200">
          <a:solidFill>
            <a:srgbClr val="595959"/>
          </a:solidFill>
          <a:latin typeface="+mn-lt"/>
          <a:ea typeface="ＭＳ Ｐゴシック" pitchFamily="-111" charset="-128"/>
          <a:cs typeface="+mn-cs"/>
        </a:defRPr>
      </a:lvl4pPr>
      <a:lvl5pPr marL="1546225" indent="-282575" algn="l" rtl="0" eaLnBrk="0" fontAlgn="base" hangingPunct="0">
        <a:spcBef>
          <a:spcPts val="600"/>
        </a:spcBef>
        <a:spcAft>
          <a:spcPct val="0"/>
        </a:spcAft>
        <a:buClr>
          <a:srgbClr val="267CF2"/>
        </a:buClr>
        <a:buSzPct val="110000"/>
        <a:buFont typeface="Wingdings 2" pitchFamily="-103" charset="2"/>
        <a:buChar char=""/>
        <a:defRPr kern="1200">
          <a:solidFill>
            <a:srgbClr val="595959"/>
          </a:solidFill>
          <a:latin typeface="+mn-lt"/>
          <a:ea typeface="ＭＳ Ｐゴシック" pitchFamily="-111"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hyperlink" Target="http://www.csiro.au/files/files/plje.pdf" TargetMode="External"/><Relationship Id="rId4" Type="http://schemas.openxmlformats.org/officeDocument/2006/relationships/hyperlink" Target="http://xa.yimg.com/kq/groups/18821650/435212220/name/GAIA2_2012_116_124_Turner.pdf.pdf.pdf"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ris-recherche.qc.ca/wp-content/uploads/2013/12/Note-Budget-carbone-web-03.pdf" TargetMode="External"/><Relationship Id="rId3" Type="http://schemas.openxmlformats.org/officeDocument/2006/relationships/image" Target="../media/image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iopscience.iop.org/article/10.1088/1748-9326/10/7/075004" TargetMode="External"/><Relationship Id="rId3" Type="http://schemas.openxmlformats.org/officeDocument/2006/relationships/image" Target="../media/image1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hyperlink" Target="http://www.csiro.au/files/files/plje.pdf" TargetMode="External"/><Relationship Id="rId4" Type="http://schemas.openxmlformats.org/officeDocument/2006/relationships/hyperlink" Target="http://xa.yimg.com/kq/groups/18821650/435212220/name/GAIA2_2012_116_124_Turner.pdf.pdf.pdf" TargetMode="External"/><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mithsonianmag.com/science-nature/is-it-too-late-for-sustainable-development-125411410/%23gbgmxiqgddifkf8g.99"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smithsonianmag.com/science-nature/is-it-too-late-for-sustainable-development-125411410/%23xH3cTJ8WTmbUtjoH.99"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16.wm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7.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re 9"/>
          <p:cNvSpPr>
            <a:spLocks noGrp="1"/>
          </p:cNvSpPr>
          <p:nvPr>
            <p:ph type="ctrTitle"/>
          </p:nvPr>
        </p:nvSpPr>
        <p:spPr>
          <a:xfrm>
            <a:off x="304800" y="1219200"/>
            <a:ext cx="8610600" cy="2209800"/>
          </a:xfrm>
        </p:spPr>
        <p:txBody>
          <a:bodyPr>
            <a:normAutofit fontScale="90000"/>
          </a:bodyPr>
          <a:lstStyle/>
          <a:p>
            <a:pPr>
              <a:buClr>
                <a:srgbClr val="267CF2"/>
              </a:buClr>
              <a:defRPr/>
            </a:pP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b="1" dirty="0" smtClean="0">
                <a:ea typeface="ＭＳ Ｐゴシック" charset="-128"/>
                <a:cs typeface="ＭＳ Ｐゴシック" charset="-128"/>
              </a:rPr>
              <a:t> </a:t>
            </a: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r>
            <a:br>
              <a:rPr lang="fr-CA" sz="4100" dirty="0" smtClean="0">
                <a:ea typeface="ＭＳ Ｐゴシック" charset="-128"/>
                <a:cs typeface="ＭＳ Ｐゴシック" charset="-128"/>
              </a:rPr>
            </a:br>
            <a:r>
              <a:rPr lang="fr-CA" sz="4000" dirty="0" smtClean="0"/>
              <a:t/>
            </a:r>
            <a:br>
              <a:rPr lang="fr-CA" sz="4000" dirty="0" smtClean="0"/>
            </a:br>
            <a:r>
              <a:rPr lang="fr-CA" sz="4100" dirty="0" smtClean="0">
                <a:ea typeface="ＭＳ Ｐゴシック" charset="-128"/>
                <a:cs typeface="ＭＳ Ｐゴシック" charset="-128"/>
              </a:rPr>
              <a:t> </a:t>
            </a:r>
            <a:br>
              <a:rPr lang="fr-CA" sz="4100" dirty="0" smtClean="0">
                <a:ea typeface="ＭＳ Ｐゴシック" charset="-128"/>
                <a:cs typeface="ＭＳ Ｐゴシック" charset="-128"/>
              </a:rPr>
            </a:br>
            <a:r>
              <a:rPr lang="fr-CA" sz="4100" dirty="0" smtClean="0">
                <a:ea typeface="ＭＳ Ｐゴシック" charset="-128"/>
                <a:cs typeface="ＭＳ Ｐゴシック" charset="-128"/>
              </a:rPr>
              <a:t> </a:t>
            </a:r>
            <a:br>
              <a:rPr lang="fr-CA" sz="4100" dirty="0" smtClean="0">
                <a:ea typeface="ＭＳ Ｐゴシック" charset="-128"/>
                <a:cs typeface="ＭＳ Ｐゴシック" charset="-128"/>
              </a:rPr>
            </a:br>
            <a:endParaRPr lang="fr-CA" sz="4444" b="1" dirty="0">
              <a:solidFill>
                <a:srgbClr val="000000"/>
              </a:solidFill>
              <a:ea typeface="ＭＳ Ｐゴシック" charset="-128"/>
              <a:cs typeface="ＭＳ Ｐゴシック" charset="-128"/>
            </a:endParaRPr>
          </a:p>
        </p:txBody>
      </p:sp>
      <p:sp>
        <p:nvSpPr>
          <p:cNvPr id="15363" name="Sous-titre 10"/>
          <p:cNvSpPr>
            <a:spLocks noGrp="1"/>
          </p:cNvSpPr>
          <p:nvPr>
            <p:ph type="subTitle" idx="1"/>
          </p:nvPr>
        </p:nvSpPr>
        <p:spPr>
          <a:xfrm>
            <a:off x="112713" y="1536700"/>
            <a:ext cx="9031287" cy="5168900"/>
          </a:xfrm>
        </p:spPr>
        <p:txBody>
          <a:bodyPr>
            <a:normAutofit fontScale="55000" lnSpcReduction="20000"/>
          </a:bodyPr>
          <a:lstStyle/>
          <a:p>
            <a:pPr>
              <a:defRPr/>
            </a:pP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b="1" dirty="0" smtClean="0">
                <a:ea typeface="ＭＳ Ｐゴシック" charset="-128"/>
                <a:cs typeface="ＭＳ Ｐゴシック" charset="-128"/>
              </a:rPr>
              <a:t> </a:t>
            </a: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r>
            <a:br>
              <a:rPr lang="fr-CA" sz="4800" dirty="0" smtClean="0">
                <a:ea typeface="ＭＳ Ｐゴシック" charset="-128"/>
                <a:cs typeface="ＭＳ Ｐゴシック" charset="-128"/>
              </a:rPr>
            </a:br>
            <a:r>
              <a:rPr lang="fr-CA" sz="4800" dirty="0" smtClean="0"/>
              <a:t/>
            </a:r>
            <a:br>
              <a:rPr lang="fr-CA" sz="4800" dirty="0" smtClean="0"/>
            </a:br>
            <a:r>
              <a:rPr lang="fr-CA" sz="4800" dirty="0" smtClean="0">
                <a:ea typeface="ＭＳ Ｐゴシック" charset="-128"/>
                <a:cs typeface="ＭＳ Ｐゴシック" charset="-128"/>
              </a:rPr>
              <a:t> </a:t>
            </a:r>
            <a:br>
              <a:rPr lang="fr-CA" sz="4800" dirty="0" smtClean="0">
                <a:ea typeface="ＭＳ Ｐゴシック" charset="-128"/>
                <a:cs typeface="ＭＳ Ｐゴシック" charset="-128"/>
              </a:rPr>
            </a:br>
            <a:r>
              <a:rPr lang="fr-CA" sz="4800" dirty="0" smtClean="0">
                <a:ea typeface="ＭＳ Ｐゴシック" charset="-128"/>
                <a:cs typeface="ＭＳ Ｐゴシック" charset="-128"/>
              </a:rPr>
              <a:t> </a:t>
            </a:r>
            <a:br>
              <a:rPr lang="fr-CA" sz="4800" dirty="0" smtClean="0">
                <a:ea typeface="ＭＳ Ｐゴシック" charset="-128"/>
                <a:cs typeface="ＭＳ Ｐゴシック" charset="-128"/>
              </a:rPr>
            </a:br>
            <a:r>
              <a:rPr lang="fr-FR" sz="4800" b="1" cap="all" dirty="0" smtClean="0">
                <a:solidFill>
                  <a:srgbClr val="000000"/>
                </a:solidFill>
              </a:rPr>
              <a:t>moins D’HUMAINS OU PLUS D’HUMANITÉ?</a:t>
            </a:r>
            <a:endParaRPr lang="fr-CA" sz="4800" b="1" dirty="0" smtClean="0">
              <a:solidFill>
                <a:srgbClr val="000000"/>
              </a:solidFill>
            </a:endParaRPr>
          </a:p>
          <a:p>
            <a:pPr>
              <a:buClr>
                <a:srgbClr val="267CF2"/>
              </a:buClr>
              <a:defRPr/>
            </a:pPr>
            <a:r>
              <a:rPr lang="fr-FR" sz="4000" b="1" dirty="0" smtClean="0">
                <a:solidFill>
                  <a:schemeClr val="tx1"/>
                </a:solidFill>
                <a:ea typeface="ＭＳ Ｐゴシック" pitchFamily="-109" charset="-128"/>
                <a:cs typeface="ＭＳ Ｐゴシック" pitchFamily="-109" charset="-128"/>
              </a:rPr>
              <a:t>NOTES POUR UNE PRÉSENTATION</a:t>
            </a:r>
          </a:p>
          <a:p>
            <a:pPr>
              <a:buClr>
                <a:srgbClr val="267CF2"/>
              </a:buClr>
              <a:defRPr/>
            </a:pPr>
            <a:r>
              <a:rPr lang="fr-FR" sz="4000" b="1" dirty="0" smtClean="0">
                <a:solidFill>
                  <a:schemeClr val="tx1"/>
                </a:solidFill>
                <a:ea typeface="ＭＳ Ｐゴシック" pitchFamily="-109" charset="-128"/>
                <a:cs typeface="ＭＳ Ｐゴシック" pitchFamily="-109" charset="-128"/>
              </a:rPr>
              <a:t>ASSOCIATION HUMANISTE DU QUÉBEC</a:t>
            </a:r>
          </a:p>
          <a:p>
            <a:pPr>
              <a:defRPr/>
            </a:pPr>
            <a:r>
              <a:rPr lang="fr-CA" sz="4000" b="1" dirty="0" smtClean="0">
                <a:solidFill>
                  <a:srgbClr val="000000"/>
                </a:solidFill>
              </a:rPr>
              <a:t>LE 18 FÉVRIER 2016</a:t>
            </a:r>
          </a:p>
          <a:p>
            <a:pPr>
              <a:defRPr/>
            </a:pPr>
            <a:r>
              <a:rPr lang="fr-CA" sz="4000" b="1" dirty="0" smtClean="0">
                <a:solidFill>
                  <a:srgbClr val="000000"/>
                </a:solidFill>
              </a:rPr>
              <a:t>HARVEY L. MEAD</a:t>
            </a:r>
          </a:p>
          <a:p>
            <a:pPr>
              <a:defRPr/>
            </a:pPr>
            <a:r>
              <a:rPr lang="fr-CA" sz="4000" b="1" dirty="0" smtClean="0">
                <a:solidFill>
                  <a:srgbClr val="000000"/>
                </a:solidFill>
              </a:rPr>
              <a:t>harveymead.org</a:t>
            </a:r>
          </a:p>
        </p:txBody>
      </p:sp>
      <p:pic>
        <p:nvPicPr>
          <p:cNvPr id="15364" name="Image 3" descr="Cliché 2009-03-05 11-42-10.tiff"/>
          <p:cNvPicPr>
            <a:picLocks noChangeAspect="1"/>
          </p:cNvPicPr>
          <p:nvPr/>
        </p:nvPicPr>
        <p:blipFill>
          <a:blip r:embed="rId2"/>
          <a:srcRect/>
          <a:stretch>
            <a:fillRect/>
          </a:stretch>
        </p:blipFill>
        <p:spPr bwMode="auto">
          <a:xfrm>
            <a:off x="847725" y="685800"/>
            <a:ext cx="7381875" cy="3403600"/>
          </a:xfrm>
          <a:prstGeom prst="rect">
            <a:avLst/>
          </a:prstGeom>
          <a:noFill/>
          <a:ln w="9525">
            <a:noFill/>
            <a:miter lim="800000"/>
            <a:headEnd/>
            <a:tailEnd/>
          </a:ln>
        </p:spPr>
      </p:pic>
      <p:sp>
        <p:nvSpPr>
          <p:cNvPr id="15365" name="ZoneTexte 4"/>
          <p:cNvSpPr txBox="1">
            <a:spLocks noChangeArrowheads="1"/>
          </p:cNvSpPr>
          <p:nvPr/>
        </p:nvSpPr>
        <p:spPr bwMode="auto">
          <a:xfrm>
            <a:off x="847725" y="2362200"/>
            <a:ext cx="1971675" cy="1600200"/>
          </a:xfrm>
          <a:prstGeom prst="rect">
            <a:avLst/>
          </a:prstGeom>
          <a:solidFill>
            <a:schemeClr val="bg1"/>
          </a:solidFill>
          <a:ln w="9525">
            <a:solidFill>
              <a:schemeClr val="bg1"/>
            </a:solidFill>
            <a:miter lim="800000"/>
            <a:headEnd/>
            <a:tailEnd/>
          </a:ln>
        </p:spPr>
        <p:txBody>
          <a:bodyPr>
            <a:prstTxWarp prst="textNoShape">
              <a:avLst/>
            </a:prstTxWarp>
            <a:spAutoFit/>
          </a:bodyPr>
          <a:lstStyle/>
          <a:p>
            <a:endParaRPr lang="fr-CA"/>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381001" y="838200"/>
            <a:ext cx="8382000" cy="5105400"/>
          </a:xfrm>
        </p:spPr>
        <p:txBody>
          <a:bodyPr/>
          <a:lstStyle/>
          <a:p>
            <a:r>
              <a:rPr lang="fr-CA" b="1" dirty="0" smtClean="0">
                <a:solidFill>
                  <a:srgbClr val="000000"/>
                </a:solidFill>
              </a:rPr>
              <a:t>POUR DIAMOND DANS </a:t>
            </a:r>
            <a:r>
              <a:rPr lang="fr-CA" b="1" i="1" dirty="0" smtClean="0">
                <a:solidFill>
                  <a:srgbClr val="000000"/>
                </a:solidFill>
              </a:rPr>
              <a:t>EFFONDREMENT</a:t>
            </a:r>
            <a:r>
              <a:rPr lang="fr-CA" b="1" dirty="0" smtClean="0">
                <a:solidFill>
                  <a:srgbClr val="000000"/>
                </a:solidFill>
              </a:rPr>
              <a:t>, 	QUATRE SOURCES D’EFFONDREMENTS:</a:t>
            </a:r>
          </a:p>
          <a:p>
            <a:pPr>
              <a:buNone/>
            </a:pPr>
            <a:endParaRPr lang="fr-CA" b="1" dirty="0" smtClean="0">
              <a:solidFill>
                <a:srgbClr val="000000"/>
              </a:solidFill>
            </a:endParaRPr>
          </a:p>
          <a:p>
            <a:pPr lvl="1"/>
            <a:r>
              <a:rPr lang="fr-CA" b="1" dirty="0" smtClean="0">
                <a:solidFill>
                  <a:srgbClr val="000000"/>
                </a:solidFill>
              </a:rPr>
              <a:t>ON N’ANTICIPE PAS LA VENUE D’UN PROBLÈME.</a:t>
            </a:r>
          </a:p>
          <a:p>
            <a:pPr lvl="1"/>
            <a:r>
              <a:rPr lang="fr-CA" b="1" dirty="0" smtClean="0">
                <a:solidFill>
                  <a:srgbClr val="000000"/>
                </a:solidFill>
              </a:rPr>
              <a:t>ON NE PERÇOIT PAS LE PROBLÈME UNE FOIS QU’IL EST ARRIVÉ.</a:t>
            </a:r>
          </a:p>
          <a:p>
            <a:pPr lvl="1"/>
            <a:r>
              <a:rPr lang="fr-CA" b="1" dirty="0" smtClean="0">
                <a:solidFill>
                  <a:srgbClr val="000000"/>
                </a:solidFill>
              </a:rPr>
              <a:t>ON N’ESSAIE PAS DE SOLUTIONNER LE PROBLÈME UNE FOIS QU’IL EST PERÇU.</a:t>
            </a:r>
          </a:p>
          <a:p>
            <a:pPr lvl="1"/>
            <a:r>
              <a:rPr lang="fr-CA" b="1" dirty="0" smtClean="0">
                <a:solidFill>
                  <a:srgbClr val="000000"/>
                </a:solidFill>
              </a:rPr>
              <a:t>ON NE RÉUSSIT PAS À SOLUTIONNER LE PROBLÈME EN DÉPIT D’EFFORTS EN CE SENS. (p.438)</a:t>
            </a:r>
          </a:p>
          <a:p>
            <a:pPr lvl="1">
              <a:buNone/>
            </a:pPr>
            <a:endParaRPr lang="fr-CA" b="1" dirty="0" smtClean="0">
              <a:solidFill>
                <a:srgbClr val="000000"/>
              </a:solidFill>
            </a:endParaRPr>
          </a:p>
          <a:p>
            <a:r>
              <a:rPr lang="fr-CA" b="1" dirty="0" smtClean="0">
                <a:solidFill>
                  <a:srgbClr val="000000"/>
                </a:solidFill>
              </a:rPr>
              <a:t>LE CADRE ÉCOLOGIQUE CRITIQUE DANS TOUS LES CAS</a:t>
            </a:r>
          </a:p>
          <a:p>
            <a:endParaRPr lang="fr-CA" b="1" dirty="0" smtClean="0">
              <a:solidFill>
                <a:srgbClr val="00000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92250"/>
          </a:xfrm>
        </p:spPr>
        <p:txBody>
          <a:bodyPr/>
          <a:lstStyle/>
          <a:p>
            <a:r>
              <a:rPr lang="fr-CA" b="1" dirty="0" smtClean="0">
                <a:solidFill>
                  <a:srgbClr val="000000"/>
                </a:solidFill>
              </a:rPr>
              <a:t>DÉMOGRAPHIE ET CONTRAINTES</a:t>
            </a:r>
            <a:endParaRPr lang="fr-CA" b="1" dirty="0">
              <a:solidFill>
                <a:srgbClr val="000000"/>
              </a:solidFill>
            </a:endParaRPr>
          </a:p>
        </p:txBody>
      </p:sp>
      <p:sp>
        <p:nvSpPr>
          <p:cNvPr id="3" name="Espace réservé du contenu 2"/>
          <p:cNvSpPr>
            <a:spLocks noGrp="1"/>
          </p:cNvSpPr>
          <p:nvPr>
            <p:ph idx="1"/>
          </p:nvPr>
        </p:nvSpPr>
        <p:spPr>
          <a:xfrm>
            <a:off x="228600" y="1828800"/>
            <a:ext cx="8686799" cy="4876800"/>
          </a:xfrm>
        </p:spPr>
        <p:txBody>
          <a:bodyPr/>
          <a:lstStyle/>
          <a:p>
            <a:r>
              <a:rPr lang="fr-CA" b="1" dirty="0" smtClean="0">
                <a:solidFill>
                  <a:srgbClr val="000000"/>
                </a:solidFill>
              </a:rPr>
              <a:t>DIAMOND MET L’ACCENT SUR LA DISPARITION D’UNE SOCIÉTÉ QUI N’A PAS RESPECTÉ SES CONTRAINTES.</a:t>
            </a:r>
          </a:p>
          <a:p>
            <a:pPr lvl="1"/>
            <a:r>
              <a:rPr lang="fr-CA" b="1" dirty="0" smtClean="0">
                <a:solidFill>
                  <a:srgbClr val="000000"/>
                </a:solidFill>
              </a:rPr>
              <a:t>REDÉFINITION PAR LES ANTHROPOLOGUES DE L’IDÉE D’EFFONDREMENT</a:t>
            </a:r>
          </a:p>
          <a:p>
            <a:pPr lvl="1"/>
            <a:r>
              <a:rPr lang="fr-CA" b="1" dirty="0" smtClean="0">
                <a:solidFill>
                  <a:srgbClr val="000000"/>
                </a:solidFill>
              </a:rPr>
              <a:t>INSISTANCE SUR LA PENSÉE HUMAINE À TRAVERS L’EFFONDREMENT LIMITÉ, POUR METTRE L’ACCENT SUR LE GÉNOCIDE.</a:t>
            </a:r>
          </a:p>
          <a:p>
            <a:r>
              <a:rPr lang="fr-CA" b="1" dirty="0" smtClean="0">
                <a:solidFill>
                  <a:srgbClr val="000000"/>
                </a:solidFill>
              </a:rPr>
              <a:t>« L’ONTOLOGIE » EST CELLE D’UNE PLANÈTE FINIE QUI ÉTABLIT DES CONTRAINTES POUR LA VIE DES ÊTRES HUMAINS.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882650"/>
          </a:xfrm>
        </p:spPr>
        <p:txBody>
          <a:bodyPr/>
          <a:lstStyle/>
          <a:p>
            <a:r>
              <a:rPr lang="fr-CA" sz="4400" b="1" dirty="0" smtClean="0">
                <a:solidFill>
                  <a:srgbClr val="000000"/>
                </a:solidFill>
              </a:rPr>
              <a:t>HLM 1</a:t>
            </a:r>
            <a:endParaRPr lang="fr-CA" sz="4400" b="1" dirty="0">
              <a:solidFill>
                <a:srgbClr val="000000"/>
              </a:solidFill>
            </a:endParaRPr>
          </a:p>
        </p:txBody>
      </p:sp>
      <p:sp>
        <p:nvSpPr>
          <p:cNvPr id="3" name="Espace réservé du contenu 2"/>
          <p:cNvSpPr>
            <a:spLocks noGrp="1"/>
          </p:cNvSpPr>
          <p:nvPr>
            <p:ph idx="1"/>
          </p:nvPr>
        </p:nvSpPr>
        <p:spPr>
          <a:xfrm>
            <a:off x="549275" y="1143000"/>
            <a:ext cx="8042275" cy="4800600"/>
          </a:xfrm>
        </p:spPr>
        <p:txBody>
          <a:bodyPr/>
          <a:lstStyle/>
          <a:p>
            <a:pPr>
              <a:buFont typeface="Arial"/>
              <a:buChar char="•"/>
            </a:pPr>
            <a:r>
              <a:rPr lang="fr-CA" b="1" dirty="0" smtClean="0">
                <a:solidFill>
                  <a:srgbClr val="000000"/>
                </a:solidFill>
              </a:rPr>
              <a:t>LA DÉCROISSANCE DÉMOGRAPHIQUE SUITE À UN EFFONDREMENT REPRÉSENTE UN ÉVÉNEMENT PIRE QU’UNE DÉCROISSANCE RAISONNÉE. L’OBLIGATION DE RESPECTER SES CONTRAINTES DÉFINIT L’ÊTRE HUMAIN.</a:t>
            </a:r>
          </a:p>
          <a:p>
            <a:pPr>
              <a:buFont typeface="Arial"/>
              <a:buChar char="•"/>
            </a:pPr>
            <a:r>
              <a:rPr lang="fr-CA" b="1" dirty="0" smtClean="0">
                <a:solidFill>
                  <a:srgbClr val="000000"/>
                </a:solidFill>
              </a:rPr>
              <a:t>ON RESPECTE LA VIE DES GENS QUI VIVENT DANS LA PAUVRETÉ, SOIT À LA CAMPAGNE, SOIT DANS LES BIDONVILLES, MAIS ON CHERCHE À ÉVITER QUE DE TELLES VIES PARAISSENT ET À AMÉLIORER CELLES QUI SONT LÀ.</a:t>
            </a:r>
          </a:p>
          <a:p>
            <a:pPr>
              <a:buFont typeface="Arial"/>
              <a:buChar char="•"/>
            </a:pPr>
            <a:r>
              <a:rPr lang="fr-CA" b="1" dirty="0" smtClean="0">
                <a:solidFill>
                  <a:srgbClr val="000000"/>
                </a:solidFill>
              </a:rPr>
              <a:t>ENVISAGER DES MIGRATIONS DE MILLIARDS D’ÊTRES HUMAINS EST UNE ABSURDITÉ.</a:t>
            </a:r>
          </a:p>
          <a:p>
            <a:pPr>
              <a:buFont typeface="Arial"/>
              <a:buChar char="•"/>
            </a:pPr>
            <a:endParaRPr lang="fr-CA" b="1" dirty="0" smtClean="0">
              <a:solidFill>
                <a:srgbClr val="000000"/>
              </a:solidFill>
            </a:endParaRPr>
          </a:p>
          <a:p>
            <a:pPr>
              <a:buFont typeface="Arial"/>
              <a:buChar char="•"/>
            </a:pPr>
            <a:endParaRPr lang="fr-CA" b="1" dirty="0" smtClean="0">
              <a:solidFill>
                <a:srgbClr val="000000"/>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1"/>
            <a:ext cx="9144000" cy="1492249"/>
          </a:xfrm>
        </p:spPr>
        <p:txBody>
          <a:bodyPr/>
          <a:lstStyle/>
          <a:p>
            <a:r>
              <a:rPr lang="fr-CA" b="1" dirty="0" smtClean="0">
                <a:solidFill>
                  <a:srgbClr val="000000"/>
                </a:solidFill>
              </a:rPr>
              <a:t>ADAM SMITH: POSTULAT ANTHROPO - ONTO - LOGIQUE </a:t>
            </a:r>
            <a:endParaRPr lang="fr-CA" dirty="0"/>
          </a:p>
        </p:txBody>
      </p:sp>
      <p:sp>
        <p:nvSpPr>
          <p:cNvPr id="3" name="Espace réservé du contenu 2"/>
          <p:cNvSpPr>
            <a:spLocks noGrp="1"/>
          </p:cNvSpPr>
          <p:nvPr>
            <p:ph idx="1"/>
          </p:nvPr>
        </p:nvSpPr>
        <p:spPr>
          <a:xfrm>
            <a:off x="549275" y="1905000"/>
            <a:ext cx="8042275" cy="4343400"/>
          </a:xfrm>
        </p:spPr>
        <p:txBody>
          <a:bodyPr/>
          <a:lstStyle/>
          <a:p>
            <a:r>
              <a:rPr lang="fr-CA" b="1" dirty="0" smtClean="0">
                <a:solidFill>
                  <a:srgbClr val="000000"/>
                </a:solidFill>
              </a:rPr>
              <a:t>UN MOTIF DE L’ACTION HUMAINE: « DÉSIR D’AMÉLIORER NOTRE SORT, DÉSIR QUI EST EN GÉNÉRAL CALME ET SANS PASSION, MAIS QUI NAÎT AVEC NOUS ET NE NOUS QUITTE AU’AU TOMBEAU. DANS L’INTERVALLE, IL N’Y A PEUT-ÊTRE PAS UN SEUL INSTANT OÙ UN HOMME SE TROUVE ASSEZ PLEINEMENT SATISFAIT DE SON SORT, POUR N’Y DÉSIRER AUCUN CHANGEMENT NI AMÉLIORATION QUELCONQUE »</a:t>
            </a:r>
          </a:p>
          <a:p>
            <a:r>
              <a:rPr lang="fr-CA" b="1" dirty="0" smtClean="0">
                <a:solidFill>
                  <a:srgbClr val="000000"/>
                </a:solidFill>
              </a:rPr>
              <a:t>« L’ÊTRE HUMAIN CHERCHE CONSTAMMENT À MAXIMISER SON GAIN »</a:t>
            </a:r>
          </a:p>
          <a:p>
            <a:endParaRPr lang="fr-CA" b="1" dirty="0" smtClean="0">
              <a:solidFill>
                <a:srgbClr val="000000"/>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7908926" cy="1492250"/>
          </a:xfrm>
        </p:spPr>
        <p:txBody>
          <a:bodyPr/>
          <a:lstStyle/>
          <a:p>
            <a:r>
              <a:rPr lang="fr-CA" b="1" dirty="0" smtClean="0">
                <a:solidFill>
                  <a:srgbClr val="000000"/>
                </a:solidFill>
              </a:rPr>
              <a:t>L’ÊTRE HUMAIN: (ÉCO)SUICIDAIRE?</a:t>
            </a:r>
            <a:endParaRPr lang="fr-CA" b="1" dirty="0">
              <a:solidFill>
                <a:srgbClr val="000000"/>
              </a:solidFill>
            </a:endParaRPr>
          </a:p>
        </p:txBody>
      </p:sp>
      <p:sp>
        <p:nvSpPr>
          <p:cNvPr id="3" name="Espace réservé du contenu 2"/>
          <p:cNvSpPr>
            <a:spLocks noGrp="1"/>
          </p:cNvSpPr>
          <p:nvPr>
            <p:ph idx="1"/>
          </p:nvPr>
        </p:nvSpPr>
        <p:spPr>
          <a:xfrm>
            <a:off x="549275" y="1905000"/>
            <a:ext cx="8042275" cy="4419600"/>
          </a:xfrm>
        </p:spPr>
        <p:txBody>
          <a:bodyPr/>
          <a:lstStyle/>
          <a:p>
            <a:r>
              <a:rPr lang="fr-CA" b="1" dirty="0" smtClean="0">
                <a:solidFill>
                  <a:srgbClr val="000000"/>
                </a:solidFill>
              </a:rPr>
              <a:t>AUTRE APPROCHE POUR COMPRENDRE L’EFFONDREMENT DE </a:t>
            </a:r>
            <a:r>
              <a:rPr lang="fr-CA" b="1" i="1" dirty="0" smtClean="0">
                <a:solidFill>
                  <a:srgbClr val="000000"/>
                </a:solidFill>
              </a:rPr>
              <a:t>HALTE</a:t>
            </a:r>
            <a:r>
              <a:rPr lang="fr-CA" b="1" dirty="0" smtClean="0">
                <a:solidFill>
                  <a:srgbClr val="000000"/>
                </a:solidFill>
              </a:rPr>
              <a:t>: </a:t>
            </a:r>
          </a:p>
          <a:p>
            <a:pPr lvl="1"/>
            <a:r>
              <a:rPr lang="fr-CA" b="1" dirty="0" smtClean="0">
                <a:solidFill>
                  <a:srgbClr val="000000"/>
                </a:solidFill>
              </a:rPr>
              <a:t>GARRETT HARDIN ET LA « TRAGÉDIE DES COMMUNAUX »</a:t>
            </a:r>
          </a:p>
          <a:p>
            <a:pPr lvl="1"/>
            <a:r>
              <a:rPr lang="fr-CA" b="1" dirty="0" smtClean="0">
                <a:solidFill>
                  <a:srgbClr val="000000"/>
                </a:solidFill>
              </a:rPr>
              <a:t>L’ÉPUISEMENT DES RESSOURCES NATURELLES ET LA POLLUTION SONT LA CONSÉQUENCE ULTIME DU POSTULAT DE SMITH.</a:t>
            </a:r>
          </a:p>
          <a:p>
            <a:pPr lvl="2"/>
            <a:r>
              <a:rPr lang="fr-CA" b="1" dirty="0" smtClean="0">
                <a:solidFill>
                  <a:srgbClr val="000000"/>
                </a:solidFill>
              </a:rPr>
              <a:t>ELINOR OSTROM – CONTRE HARDIN</a:t>
            </a:r>
          </a:p>
          <a:p>
            <a:r>
              <a:rPr lang="fr-CA" b="1" dirty="0" smtClean="0">
                <a:solidFill>
                  <a:srgbClr val="000000"/>
                </a:solidFill>
              </a:rPr>
              <a:t>1B. QUE FAIRE SI LE PROBLÈME EST D’ORDRE ONTOLOGIQUE À LA SMITH?</a:t>
            </a:r>
          </a:p>
          <a:p>
            <a:endParaRPr lang="fr-CA" b="1" dirty="0" smtClean="0">
              <a:solidFill>
                <a:srgbClr val="000000"/>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372600" cy="1492250"/>
          </a:xfrm>
        </p:spPr>
        <p:txBody>
          <a:bodyPr/>
          <a:lstStyle/>
          <a:p>
            <a:r>
              <a:rPr lang="fr-CA" b="1" dirty="0" smtClean="0">
                <a:solidFill>
                  <a:srgbClr val="000000"/>
                </a:solidFill>
              </a:rPr>
              <a:t>GARRETT HARDIN, ÉCOLOGISTE: LA LIBERTÉ</a:t>
            </a:r>
            <a:endParaRPr lang="fr-CA" b="1" dirty="0">
              <a:solidFill>
                <a:srgbClr val="000000"/>
              </a:solidFill>
            </a:endParaRPr>
          </a:p>
        </p:txBody>
      </p:sp>
      <p:sp>
        <p:nvSpPr>
          <p:cNvPr id="3" name="Espace réservé du contenu 2"/>
          <p:cNvSpPr>
            <a:spLocks noGrp="1"/>
          </p:cNvSpPr>
          <p:nvPr>
            <p:ph idx="1"/>
          </p:nvPr>
        </p:nvSpPr>
        <p:spPr>
          <a:xfrm>
            <a:off x="304800" y="1752600"/>
            <a:ext cx="8458199" cy="4191000"/>
          </a:xfrm>
        </p:spPr>
        <p:txBody>
          <a:bodyPr/>
          <a:lstStyle/>
          <a:p>
            <a:r>
              <a:rPr lang="fr-CA" b="1" dirty="0" smtClean="0">
                <a:solidFill>
                  <a:srgbClr val="000000"/>
                </a:solidFill>
              </a:rPr>
              <a:t>« AUCUNE SOLUTION TECHNIQUE NE PEUT NOUS SAUVER DE LA MISÈRE DE LA SURPOPULATION. LA LIBERTÉ DE SE MULTIPLIER APPORTERA LA RUINE À TOUS. ... LA SEULE VOIE POUR PRÉSERVER ET CULTIVER LES AUTRES ET PLUS PRÉCIEUSES LIBERTÉS EST D’ABANDONNER LA LIBERTÉ DE SE MULTIPLIER ET CELA TRÈS BIENTÔT. ... « LA LIBERTÉ EST LA RECONNAISSANCE DE LA NÉCESSITÉ » ET C’EST LE RÔLE DE L’ÉDUCATION DE RÉVÉLER À TOUS LA NÉCESSITÉ D’ABANDONNER LA LIBERTÉ DE SE MULTIPLIER. »</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0"/>
            <a:ext cx="9143999" cy="1600200"/>
          </a:xfrm>
        </p:spPr>
        <p:txBody>
          <a:bodyPr/>
          <a:lstStyle/>
          <a:p>
            <a:r>
              <a:rPr lang="fr-CA" b="1" dirty="0" smtClean="0">
                <a:solidFill>
                  <a:srgbClr val="000000"/>
                </a:solidFill>
              </a:rPr>
              <a:t>RÉPONSES: ÉCOLOGISTES, ÉCONOMISTES, CHRÉTIENS</a:t>
            </a:r>
            <a:endParaRPr lang="fr-CA" b="1" dirty="0">
              <a:solidFill>
                <a:srgbClr val="000000"/>
              </a:solidFill>
            </a:endParaRPr>
          </a:p>
        </p:txBody>
      </p:sp>
      <p:sp>
        <p:nvSpPr>
          <p:cNvPr id="3" name="Espace réservé du contenu 2"/>
          <p:cNvSpPr>
            <a:spLocks noGrp="1"/>
          </p:cNvSpPr>
          <p:nvPr>
            <p:ph idx="1"/>
          </p:nvPr>
        </p:nvSpPr>
        <p:spPr>
          <a:xfrm>
            <a:off x="549275" y="1752600"/>
            <a:ext cx="8042275" cy="4191000"/>
          </a:xfrm>
        </p:spPr>
        <p:txBody>
          <a:bodyPr/>
          <a:lstStyle/>
          <a:p>
            <a:r>
              <a:rPr lang="fr-CA" b="1" dirty="0" smtClean="0">
                <a:solidFill>
                  <a:srgbClr val="000000"/>
                </a:solidFill>
              </a:rPr>
              <a:t>DISCOURS MORALISATEUR DE CERTAINS ÉCOLOGISTES ET DES ÉGLISES CHRÉTIENNES</a:t>
            </a:r>
          </a:p>
          <a:p>
            <a:pPr lvl="1"/>
            <a:r>
              <a:rPr lang="fr-CA" b="1" dirty="0" smtClean="0">
                <a:solidFill>
                  <a:srgbClr val="000000"/>
                </a:solidFill>
              </a:rPr>
              <a:t>« LE GLOUTON IMPÉNITENT D’ADAM SMITH RESSEMBLE À S’Y MÉPRENDRE AU PÊCHEUR BIBLIQUE »</a:t>
            </a:r>
          </a:p>
          <a:p>
            <a:r>
              <a:rPr lang="fr-CA" b="1" dirty="0" smtClean="0">
                <a:solidFill>
                  <a:srgbClr val="000000"/>
                </a:solidFill>
              </a:rPr>
              <a:t>FOURNIR DES INCITATIFS DU MÊME ORDRE QUE LES ORIGINES DES PROBLÈMES</a:t>
            </a:r>
          </a:p>
          <a:p>
            <a:pPr lvl="1"/>
            <a:r>
              <a:rPr lang="fr-CA" b="1" dirty="0" smtClean="0">
                <a:solidFill>
                  <a:srgbClr val="000000"/>
                </a:solidFill>
              </a:rPr>
              <a:t>EXEMPLE: LE MARCHÉ DE CARBONE</a:t>
            </a:r>
          </a:p>
          <a:p>
            <a:r>
              <a:rPr lang="fr-CA" b="1" dirty="0" smtClean="0">
                <a:solidFill>
                  <a:srgbClr val="000000"/>
                </a:solidFill>
              </a:rPr>
              <a:t>ARRÊTER LA CROISSANCE ÉCONOMIQUE – OUPS, DÉMOGRAPHIQUE...</a:t>
            </a:r>
          </a:p>
          <a:p>
            <a:pPr lvl="1"/>
            <a:r>
              <a:rPr lang="fr-CA" b="1" dirty="0" smtClean="0">
                <a:solidFill>
                  <a:srgbClr val="000000"/>
                </a:solidFill>
              </a:rPr>
              <a:t>HARDIN EN CAUSE, DIAMOND AUSSI</a:t>
            </a:r>
          </a:p>
          <a:p>
            <a:endParaRPr lang="fr-CA" b="1" dirty="0">
              <a:solidFill>
                <a:srgbClr val="0000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8991599" cy="1492249"/>
          </a:xfrm>
        </p:spPr>
        <p:txBody>
          <a:bodyPr/>
          <a:lstStyle/>
          <a:p>
            <a:r>
              <a:rPr lang="fr-CA" b="1" dirty="0" smtClean="0">
                <a:solidFill>
                  <a:srgbClr val="000000"/>
                </a:solidFill>
              </a:rPr>
              <a:t>ABRAHAM SE POSITIONNE: LE CHAPITRE MOUSSEAU</a:t>
            </a:r>
            <a:endParaRPr lang="fr-CA" b="1" dirty="0">
              <a:solidFill>
                <a:srgbClr val="000000"/>
              </a:solidFill>
            </a:endParaRPr>
          </a:p>
        </p:txBody>
      </p:sp>
      <p:sp>
        <p:nvSpPr>
          <p:cNvPr id="3" name="Espace réservé du contenu 2"/>
          <p:cNvSpPr>
            <a:spLocks noGrp="1"/>
          </p:cNvSpPr>
          <p:nvPr>
            <p:ph idx="1"/>
          </p:nvPr>
        </p:nvSpPr>
        <p:spPr>
          <a:xfrm>
            <a:off x="549275" y="2133600"/>
            <a:ext cx="8042275" cy="3810000"/>
          </a:xfrm>
        </p:spPr>
        <p:txBody>
          <a:bodyPr/>
          <a:lstStyle/>
          <a:p>
            <a:pPr>
              <a:buNone/>
            </a:pPr>
            <a:r>
              <a:rPr lang="fr-FR" b="1" dirty="0" smtClean="0">
                <a:solidFill>
                  <a:srgbClr val="000000"/>
                </a:solidFill>
              </a:rPr>
              <a:t>	« LE POSITIONNEMENT DE NORMAND N’EST PAS DÉCROISSANCISTE, EN EFFET. IL RESTE QUE SA THÈSE MÉRITE RÉFLEXION : SI L’ON ESPÈRE LA DÉCROISSANCE, IL NE FAUT PAS L’ATTENDRE D’UN ÉPUISEMENT DES RESSOURCES FOSSILES… IL FAUT PRENDRE LES DEVANTS ! C’EST POUR CETTE RAISON QUE NOUS AVONS JUGÉ BON DE PUBLIER CE TEXTE. » </a:t>
            </a:r>
          </a:p>
          <a:p>
            <a:pPr>
              <a:buNone/>
            </a:pPr>
            <a:endParaRPr lang="fr-FR" b="1" dirty="0" smtClean="0">
              <a:solidFill>
                <a:srgbClr val="000000"/>
              </a:solidFill>
            </a:endParaRPr>
          </a:p>
          <a:p>
            <a:pPr>
              <a:buNone/>
            </a:pPr>
            <a:r>
              <a:rPr lang="fr-FR" sz="1200" b="1" dirty="0" smtClean="0">
                <a:solidFill>
                  <a:srgbClr val="000000"/>
                </a:solidFill>
              </a:rPr>
              <a:t>Voir l’article de mon blogue pour une critique du texte:  http://www.harveymead.org/2016/01/08/et-si-on-ne-veut-pas-la-decroissance/</a:t>
            </a:r>
            <a:endParaRPr lang="fr-CA" sz="1200" b="1" dirty="0">
              <a:solidFill>
                <a:srgbClr val="000000"/>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4000" cy="1492250"/>
          </a:xfrm>
        </p:spPr>
        <p:txBody>
          <a:bodyPr/>
          <a:lstStyle/>
          <a:p>
            <a:r>
              <a:rPr lang="fr-CA" b="1" dirty="0" smtClean="0">
                <a:solidFill>
                  <a:srgbClr val="000000"/>
                </a:solidFill>
              </a:rPr>
              <a:t> LE DÉFI DE L’ÉNERGIE ET SES IMPLICATIONS:</a:t>
            </a:r>
            <a:endParaRPr lang="fr-CA" b="1" dirty="0">
              <a:solidFill>
                <a:srgbClr val="000000"/>
              </a:solidFill>
            </a:endParaRPr>
          </a:p>
        </p:txBody>
      </p:sp>
      <p:sp>
        <p:nvSpPr>
          <p:cNvPr id="3" name="Espace réservé du contenu 2"/>
          <p:cNvSpPr>
            <a:spLocks noGrp="1"/>
          </p:cNvSpPr>
          <p:nvPr>
            <p:ph idx="1"/>
          </p:nvPr>
        </p:nvSpPr>
        <p:spPr>
          <a:xfrm>
            <a:off x="549275" y="1600200"/>
            <a:ext cx="8042275" cy="5257800"/>
          </a:xfrm>
        </p:spPr>
        <p:txBody>
          <a:bodyPr/>
          <a:lstStyle/>
          <a:p>
            <a:pPr>
              <a:buNone/>
            </a:pPr>
            <a:r>
              <a:rPr lang="fr-CA" dirty="0" smtClean="0"/>
              <a:t> </a:t>
            </a:r>
          </a:p>
          <a:p>
            <a:pPr>
              <a:buNone/>
            </a:pPr>
            <a:endParaRPr lang="fr-CA" dirty="0" smtClean="0"/>
          </a:p>
          <a:p>
            <a:pPr>
              <a:buNone/>
            </a:pPr>
            <a:endParaRPr lang="fr-CA" dirty="0" smtClean="0"/>
          </a:p>
          <a:p>
            <a:pPr>
              <a:buNone/>
            </a:pPr>
            <a:endParaRPr lang="fr-CA" dirty="0" smtClean="0"/>
          </a:p>
          <a:p>
            <a:pPr>
              <a:buNone/>
            </a:pPr>
            <a:endParaRPr lang="fr-CA" dirty="0" smtClean="0"/>
          </a:p>
          <a:p>
            <a:pPr>
              <a:buNone/>
            </a:pPr>
            <a:endParaRPr lang="fr-CA" dirty="0" smtClean="0"/>
          </a:p>
          <a:p>
            <a:pPr>
              <a:buNone/>
            </a:pPr>
            <a:endParaRPr lang="fr-CA" dirty="0" smtClean="0"/>
          </a:p>
          <a:p>
            <a:pPr>
              <a:buNone/>
            </a:pPr>
            <a:endParaRPr lang="fr-CA" dirty="0" smtClean="0"/>
          </a:p>
          <a:p>
            <a:pPr>
              <a:buNone/>
            </a:pPr>
            <a:r>
              <a:rPr lang="fr-CA" sz="1100" dirty="0" smtClean="0"/>
              <a:t>Joseph A. Tainter &amp; Tadeusz W. Patzek</a:t>
            </a:r>
            <a:r>
              <a:rPr lang="fr-CA" sz="1100" i="1" dirty="0" smtClean="0"/>
              <a:t>, </a:t>
            </a:r>
            <a:r>
              <a:rPr lang="en-CA" sz="1100" i="1" dirty="0" smtClean="0"/>
              <a:t>Drilling Down: The Gulf Oil Debacle and Our Energy Dilemma</a:t>
            </a:r>
            <a:r>
              <a:rPr lang="fr-CA" sz="1100" dirty="0" smtClean="0"/>
              <a:t>, p.40</a:t>
            </a:r>
            <a:endParaRPr lang="fr-CA" sz="1100" dirty="0"/>
          </a:p>
        </p:txBody>
      </p:sp>
      <p:pic>
        <p:nvPicPr>
          <p:cNvPr id="104451" name="Picture 3"/>
          <p:cNvPicPr>
            <a:picLocks noChangeAspect="1" noChangeArrowheads="1"/>
          </p:cNvPicPr>
          <p:nvPr/>
        </p:nvPicPr>
        <p:blipFill>
          <a:blip r:embed="rId2"/>
          <a:srcRect/>
          <a:stretch>
            <a:fillRect/>
          </a:stretch>
        </p:blipFill>
        <p:spPr bwMode="auto">
          <a:xfrm>
            <a:off x="838200" y="1444626"/>
            <a:ext cx="7733014" cy="4820746"/>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938715"/>
          </a:xfrm>
        </p:spPr>
        <p:txBody>
          <a:bodyPr/>
          <a:lstStyle/>
          <a:p>
            <a:r>
              <a:rPr lang="fr-CA" b="1" dirty="0" smtClean="0">
                <a:solidFill>
                  <a:srgbClr val="000000"/>
                </a:solidFill>
              </a:rPr>
              <a:t>LE GLOUTON IMPÉNITENT </a:t>
            </a:r>
            <a:endParaRPr lang="fr-CA" b="1" dirty="0">
              <a:solidFill>
                <a:srgbClr val="000000"/>
              </a:solidFill>
            </a:endParaRPr>
          </a:p>
        </p:txBody>
      </p:sp>
      <p:sp>
        <p:nvSpPr>
          <p:cNvPr id="3" name="Espace réservé du contenu 2"/>
          <p:cNvSpPr>
            <a:spLocks noGrp="1"/>
          </p:cNvSpPr>
          <p:nvPr>
            <p:ph idx="1"/>
          </p:nvPr>
        </p:nvSpPr>
        <p:spPr/>
        <p:txBody>
          <a:bodyPr/>
          <a:lstStyle/>
          <a:p>
            <a:pPr>
              <a:buNone/>
            </a:pPr>
            <a:r>
              <a:rPr lang="fr-CA" dirty="0" smtClean="0"/>
              <a:t> </a:t>
            </a:r>
            <a:endParaRPr lang="fr-CA" dirty="0"/>
          </a:p>
        </p:txBody>
      </p:sp>
      <p:pic>
        <p:nvPicPr>
          <p:cNvPr id="61442" name="Picture 2"/>
          <p:cNvPicPr>
            <a:picLocks noChangeAspect="1" noChangeArrowheads="1"/>
          </p:cNvPicPr>
          <p:nvPr/>
        </p:nvPicPr>
        <p:blipFill>
          <a:blip r:embed="rId2"/>
          <a:srcRect/>
          <a:stretch>
            <a:fillRect/>
          </a:stretch>
        </p:blipFill>
        <p:spPr bwMode="auto">
          <a:xfrm>
            <a:off x="1676400" y="1295400"/>
            <a:ext cx="6172200" cy="486700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re 1"/>
          <p:cNvSpPr>
            <a:spLocks noGrp="1"/>
          </p:cNvSpPr>
          <p:nvPr>
            <p:ph type="title"/>
          </p:nvPr>
        </p:nvSpPr>
        <p:spPr>
          <a:xfrm>
            <a:off x="0" y="107950"/>
            <a:ext cx="9144000" cy="1492250"/>
          </a:xfrm>
        </p:spPr>
        <p:txBody>
          <a:bodyPr/>
          <a:lstStyle/>
          <a:p>
            <a:r>
              <a:rPr lang="fr-CA" sz="4000" b="1" dirty="0" smtClean="0">
                <a:solidFill>
                  <a:srgbClr val="000000"/>
                </a:solidFill>
                <a:ea typeface="ＭＳ Ｐゴシック" pitchFamily="-103" charset="-128"/>
                <a:cs typeface="ＭＳ Ｐゴシック" pitchFamily="-103" charset="-128"/>
              </a:rPr>
              <a:t>PROJECTIONS DE</a:t>
            </a:r>
            <a:br>
              <a:rPr lang="fr-CA" sz="4000" b="1" dirty="0" smtClean="0">
                <a:solidFill>
                  <a:srgbClr val="000000"/>
                </a:solidFill>
                <a:ea typeface="ＭＳ Ｐゴシック" pitchFamily="-103" charset="-128"/>
                <a:cs typeface="ＭＳ Ｐゴシック" pitchFamily="-103" charset="-128"/>
              </a:rPr>
            </a:br>
            <a:r>
              <a:rPr lang="fr-CA" sz="4000" b="1" i="1" dirty="0" smtClean="0">
                <a:solidFill>
                  <a:srgbClr val="000000"/>
                </a:solidFill>
                <a:ea typeface="ＭＳ Ｐゴシック" pitchFamily="-103" charset="-128"/>
                <a:cs typeface="ＭＳ Ｐゴシック" pitchFamily="-103" charset="-128"/>
              </a:rPr>
              <a:t>HALTE À LA CROISSANCE</a:t>
            </a:r>
          </a:p>
        </p:txBody>
      </p:sp>
      <p:pic>
        <p:nvPicPr>
          <p:cNvPr id="18435" name="Espace réservé du contenu 3"/>
          <p:cNvPicPr>
            <a:picLocks noGrp="1"/>
          </p:cNvPicPr>
          <p:nvPr>
            <p:ph idx="1"/>
          </p:nvPr>
        </p:nvPicPr>
        <p:blipFill>
          <a:blip r:embed="rId2"/>
          <a:srcRect l="-25854" r="-25854"/>
          <a:stretch>
            <a:fillRect/>
          </a:stretch>
        </p:blipFill>
        <p:spPr>
          <a:xfrm>
            <a:off x="361950" y="1906588"/>
            <a:ext cx="8477250" cy="4113212"/>
          </a:xfrm>
        </p:spPr>
      </p:pic>
      <p:sp>
        <p:nvSpPr>
          <p:cNvPr id="18436" name="Rectangle 4"/>
          <p:cNvSpPr>
            <a:spLocks noChangeArrowheads="1"/>
          </p:cNvSpPr>
          <p:nvPr/>
        </p:nvSpPr>
        <p:spPr bwMode="auto">
          <a:xfrm>
            <a:off x="549275" y="2828925"/>
            <a:ext cx="8188325" cy="4340225"/>
          </a:xfrm>
          <a:prstGeom prst="rect">
            <a:avLst/>
          </a:prstGeom>
          <a:noFill/>
          <a:ln w="9525">
            <a:noFill/>
            <a:miter lim="800000"/>
            <a:headEnd/>
            <a:tailEnd/>
          </a:ln>
        </p:spPr>
        <p:txBody>
          <a:bodyPr>
            <a:prstTxWarp prst="textNoShape">
              <a:avLst/>
            </a:prstTxWarp>
            <a:spAutoFit/>
          </a:bodyPr>
          <a:lstStyle/>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200" dirty="0"/>
          </a:p>
          <a:p>
            <a:endParaRPr lang="en-CA" sz="1000" dirty="0"/>
          </a:p>
          <a:p>
            <a:endParaRPr lang="en-CA" sz="1000" dirty="0"/>
          </a:p>
          <a:p>
            <a:r>
              <a:rPr lang="en-CA" sz="1000" dirty="0"/>
              <a:t>Graham Turner, « A Comparison of The Limits to Growth with Thirty Years of Reality » (2009) - </a:t>
            </a:r>
            <a:r>
              <a:rPr lang="fr-CA" sz="1000" b="1" u="sng" dirty="0">
                <a:solidFill>
                  <a:srgbClr val="000000"/>
                </a:solidFill>
                <a:hlinkClick r:id="rId3"/>
              </a:rPr>
              <a:t>http://www.csiro.au/files/files/plje.pdf</a:t>
            </a:r>
            <a:endParaRPr lang="fr-CA" sz="1000" b="1" dirty="0"/>
          </a:p>
          <a:p>
            <a:r>
              <a:rPr lang="fr-CA" sz="1000" dirty="0"/>
              <a:t>Graham Turner,</a:t>
            </a:r>
            <a:r>
              <a:rPr lang="fr-CA" sz="1000" dirty="0" smtClean="0"/>
              <a:t> « On </a:t>
            </a:r>
            <a:r>
              <a:rPr lang="fr-CA" sz="1000" dirty="0"/>
              <a:t>the </a:t>
            </a:r>
            <a:r>
              <a:rPr lang="fr-CA" sz="1000" dirty="0" err="1"/>
              <a:t>Cusp</a:t>
            </a:r>
            <a:r>
              <a:rPr lang="fr-CA" sz="1000" dirty="0"/>
              <a:t> of Global Collapse</a:t>
            </a:r>
            <a:r>
              <a:rPr lang="fr-CA" sz="1000" dirty="0" smtClean="0"/>
              <a:t>? », </a:t>
            </a:r>
            <a:r>
              <a:rPr lang="fr-CA" sz="1000" dirty="0"/>
              <a:t>Gaïa, 2012, p.123 – </a:t>
            </a:r>
          </a:p>
          <a:p>
            <a:r>
              <a:rPr lang="fr-CA" sz="1000" b="1" u="sng" dirty="0">
                <a:hlinkClick r:id="rId4"/>
              </a:rPr>
              <a:t>http://xa.yimg.com/kq/groups/18821650/435212220/name/</a:t>
            </a:r>
            <a:r>
              <a:rPr lang="fr-CA" sz="1000" b="1" dirty="0"/>
              <a:t>GAIA2_2012_116_124_Turner.pdf </a:t>
            </a:r>
            <a:endParaRPr lang="fr-CA" sz="1000" dirty="0"/>
          </a:p>
          <a:p>
            <a:endParaRPr lang="fr-CA" sz="1000" dirty="0">
              <a:solidFill>
                <a:srgbClr val="000000"/>
              </a:solidFill>
            </a:endParaRPr>
          </a:p>
          <a:p>
            <a:endParaRPr lang="fr-CA" sz="12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457200"/>
            <a:ext cx="8991599" cy="1981200"/>
          </a:xfrm>
        </p:spPr>
        <p:txBody>
          <a:bodyPr/>
          <a:lstStyle/>
          <a:p>
            <a:r>
              <a:rPr lang="fr-CA" b="1" dirty="0" smtClean="0">
                <a:solidFill>
                  <a:srgbClr val="000000"/>
                </a:solidFill>
              </a:rPr>
              <a:t>CRITIQUE DE CES  RÉPONSES:</a:t>
            </a:r>
            <a:br>
              <a:rPr lang="fr-CA" b="1" dirty="0" smtClean="0">
                <a:solidFill>
                  <a:srgbClr val="000000"/>
                </a:solidFill>
              </a:rPr>
            </a:br>
            <a:endParaRPr lang="fr-CA" b="1" dirty="0">
              <a:solidFill>
                <a:srgbClr val="000000"/>
              </a:solidFill>
            </a:endParaRPr>
          </a:p>
        </p:txBody>
      </p:sp>
      <p:sp>
        <p:nvSpPr>
          <p:cNvPr id="3" name="Espace réservé du contenu 2"/>
          <p:cNvSpPr>
            <a:spLocks noGrp="1"/>
          </p:cNvSpPr>
          <p:nvPr>
            <p:ph idx="1"/>
          </p:nvPr>
        </p:nvSpPr>
        <p:spPr>
          <a:xfrm>
            <a:off x="549275" y="2133600"/>
            <a:ext cx="8042275" cy="3810000"/>
          </a:xfrm>
        </p:spPr>
        <p:txBody>
          <a:bodyPr/>
          <a:lstStyle/>
          <a:p>
            <a:r>
              <a:rPr lang="fr-CA" b="1" dirty="0" smtClean="0">
                <a:solidFill>
                  <a:srgbClr val="000000"/>
                </a:solidFill>
              </a:rPr>
              <a:t>CONTRASTER NOTRE CIVILISATION À D’AUTRES, L’APPROCHE ANTHROPOLOGIQUE</a:t>
            </a:r>
          </a:p>
          <a:p>
            <a:r>
              <a:rPr lang="fr-CA" b="1" dirty="0" smtClean="0">
                <a:solidFill>
                  <a:srgbClr val="000000"/>
                </a:solidFill>
              </a:rPr>
              <a:t>WEBER COMME SOURCE – POSTULAT CONTRE SMITH</a:t>
            </a:r>
          </a:p>
          <a:p>
            <a:pPr lvl="1"/>
            <a:r>
              <a:rPr lang="fr-CA" b="1" dirty="0" smtClean="0">
                <a:solidFill>
                  <a:srgbClr val="000000"/>
                </a:solidFill>
              </a:rPr>
              <a:t>« L’HOMME NE DÉSIRE PAS ‘PAR NATURE’ GAGNER DE PLUS EN PLUS D’ARGENT, MAIS IL DÉSIRE, TOUT SIMPLEMENT, VIVRE SELON SON HABITUDE ET GAGNER AUTANT D’ARGENT QU’IL LUI EN FAUT POUR CELA.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16050"/>
          </a:xfrm>
        </p:spPr>
        <p:txBody>
          <a:bodyPr/>
          <a:lstStyle/>
          <a:p>
            <a:r>
              <a:rPr lang="fr-CA" b="1" dirty="0" smtClean="0">
                <a:solidFill>
                  <a:srgbClr val="000000"/>
                </a:solidFill>
              </a:rPr>
              <a:t>CONCLUSION ANTHROPOLOGIQUE</a:t>
            </a:r>
            <a:endParaRPr lang="fr-CA" b="1" dirty="0">
              <a:solidFill>
                <a:srgbClr val="000000"/>
              </a:solidFill>
            </a:endParaRPr>
          </a:p>
        </p:txBody>
      </p:sp>
      <p:sp>
        <p:nvSpPr>
          <p:cNvPr id="3" name="Espace réservé du contenu 2"/>
          <p:cNvSpPr>
            <a:spLocks noGrp="1"/>
          </p:cNvSpPr>
          <p:nvPr>
            <p:ph idx="1"/>
          </p:nvPr>
        </p:nvSpPr>
        <p:spPr>
          <a:xfrm>
            <a:off x="381001" y="2286000"/>
            <a:ext cx="8382000" cy="3657600"/>
          </a:xfrm>
        </p:spPr>
        <p:txBody>
          <a:bodyPr/>
          <a:lstStyle/>
          <a:p>
            <a:r>
              <a:rPr lang="fr-CA" b="1" dirty="0" smtClean="0">
                <a:solidFill>
                  <a:srgbClr val="000000"/>
                </a:solidFill>
              </a:rPr>
              <a:t>LA SOCIÉTÉ DE L’ÎLE DE PÂQUES N’ÉTAIT PAS ÉCOSUICIDAIRE, MAIS A ÉTÉ LA VICTIME D’UN GÉNOCIDE.</a:t>
            </a:r>
          </a:p>
          <a:p>
            <a:r>
              <a:rPr lang="fr-CA" b="1" dirty="0" smtClean="0">
                <a:solidFill>
                  <a:srgbClr val="000000"/>
                </a:solidFill>
              </a:rPr>
              <a:t>« LE CAS DE LA CIVILISATION CONTEMPORAINE PARAÎT BEAUCOUP PLUS PRÉOCCUPANT, PARCE QUE NOUS NE FIXONS AUCUNE LIMITE À NOTRE CONSOMMATION DE RESSOURCES NATURELLES. »</a:t>
            </a:r>
          </a:p>
          <a:p>
            <a:r>
              <a:rPr lang="fr-CA" b="1" dirty="0" smtClean="0">
                <a:solidFill>
                  <a:srgbClr val="000000"/>
                </a:solidFill>
              </a:rPr>
              <a:t>CELA À L’ÉCHELLE PLANÉTAIRE</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228600"/>
            <a:ext cx="8042275" cy="1524000"/>
          </a:xfrm>
        </p:spPr>
        <p:txBody>
          <a:bodyPr/>
          <a:lstStyle/>
          <a:p>
            <a:r>
              <a:rPr lang="fr-CA" b="1" dirty="0" smtClean="0">
                <a:solidFill>
                  <a:srgbClr val="000000"/>
                </a:solidFill>
              </a:rPr>
              <a:t>HLM 2</a:t>
            </a:r>
            <a:br>
              <a:rPr lang="fr-CA" b="1" dirty="0" smtClean="0">
                <a:solidFill>
                  <a:srgbClr val="000000"/>
                </a:solidFill>
              </a:rPr>
            </a:br>
            <a:r>
              <a:rPr lang="fr-CA" b="1" dirty="0" smtClean="0">
                <a:solidFill>
                  <a:srgbClr val="000000"/>
                </a:solidFill>
              </a:rPr>
              <a:t> </a:t>
            </a:r>
            <a:endParaRPr lang="fr-CA" b="1" dirty="0">
              <a:solidFill>
                <a:srgbClr val="000000"/>
              </a:solidFill>
            </a:endParaRPr>
          </a:p>
        </p:txBody>
      </p:sp>
      <p:sp>
        <p:nvSpPr>
          <p:cNvPr id="3" name="Espace réservé du contenu 2"/>
          <p:cNvSpPr>
            <a:spLocks noGrp="1"/>
          </p:cNvSpPr>
          <p:nvPr>
            <p:ph idx="1"/>
          </p:nvPr>
        </p:nvSpPr>
        <p:spPr>
          <a:xfrm>
            <a:off x="549275" y="1143000"/>
            <a:ext cx="8042275" cy="5562600"/>
          </a:xfrm>
        </p:spPr>
        <p:txBody>
          <a:bodyPr/>
          <a:lstStyle/>
          <a:p>
            <a:r>
              <a:rPr lang="fr-CA" b="1" dirty="0" smtClean="0">
                <a:solidFill>
                  <a:srgbClr val="000000"/>
                </a:solidFill>
              </a:rPr>
              <a:t>LES POSITIONS DES ÉCONOMISTES, DES ÉCOLOGISTES ET DES RELIGIONS – SI ELLES S’AVÈRENT - DIMINUENT LA VALEUR DE L’ÊTRE HUMAIN À L’ÉTAT DE GLOUTON IMPÉNITENT OU DE PÊCHEUR BIBLIQUE.</a:t>
            </a:r>
          </a:p>
          <a:p>
            <a:r>
              <a:rPr lang="fr-CA" b="1" dirty="0" smtClean="0">
                <a:solidFill>
                  <a:srgbClr val="000000"/>
                </a:solidFill>
              </a:rPr>
              <a:t>LA POSITION DES ÉCOLOGISTES VA JUSQU’À SUGGÉRER QU’IL SERAIT APPROPRIÉ DE DIMINUER LE NOMBRE D’ÊTRES HUMAINS FACE À CE QU’ILS APPELLENT LA SURPOPULATION, DIMINUANT PAR IMPLICATION LEUR VALEUR.</a:t>
            </a:r>
          </a:p>
          <a:p>
            <a:r>
              <a:rPr lang="fr-CA" b="1" dirty="0" smtClean="0">
                <a:solidFill>
                  <a:srgbClr val="000000"/>
                </a:solidFill>
              </a:rPr>
              <a:t>LE QUESTIONNEMENT FACE AUX RÉFUGIÉS À VENIR NIE LE CARACTÈRE SOCIAL DE L’HUMAIN.</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549275" y="1600200"/>
            <a:ext cx="8042275" cy="4800600"/>
          </a:xfrm>
        </p:spPr>
        <p:txBody>
          <a:bodyPr/>
          <a:lstStyle/>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endParaRPr lang="fr-FR" sz="1050" dirty="0" smtClean="0"/>
          </a:p>
          <a:p>
            <a:pPr>
              <a:buNone/>
            </a:pPr>
            <a:r>
              <a:rPr lang="fr-FR" sz="1050" dirty="0" smtClean="0"/>
              <a:t>Graphique tiré de </a:t>
            </a:r>
            <a:r>
              <a:rPr lang="en-CA" sz="1050" i="1" dirty="0" smtClean="0"/>
              <a:t>Vital Signs 2006-2007, « Special Features : Slums Grow as Urban Poverty Escalates », p.115, </a:t>
            </a:r>
            <a:r>
              <a:rPr lang="fr-FR" sz="1050" i="1" dirty="0" smtClean="0"/>
              <a:t>publié par le Worldwatch Institute. </a:t>
            </a:r>
            <a:endParaRPr lang="fr-CA" sz="1050" dirty="0"/>
          </a:p>
        </p:txBody>
      </p:sp>
      <p:pic>
        <p:nvPicPr>
          <p:cNvPr id="4" name="Image 3"/>
          <p:cNvPicPr>
            <a:picLocks noChangeAspect="1"/>
          </p:cNvPicPr>
          <p:nvPr/>
        </p:nvPicPr>
        <p:blipFill>
          <a:blip r:embed="rId2"/>
          <a:stretch>
            <a:fillRect/>
          </a:stretch>
        </p:blipFill>
        <p:spPr>
          <a:xfrm>
            <a:off x="914400" y="533400"/>
            <a:ext cx="7147423" cy="5312918"/>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p:txBody>
          <a:bodyPr/>
          <a:lstStyle/>
          <a:p>
            <a:pPr>
              <a:buNone/>
            </a:pPr>
            <a:r>
              <a:rPr lang="fr-CA" dirty="0" smtClean="0"/>
              <a:t> </a:t>
            </a:r>
            <a:endParaRPr lang="fr-CA" dirty="0"/>
          </a:p>
        </p:txBody>
      </p:sp>
      <p:pic>
        <p:nvPicPr>
          <p:cNvPr id="5" name="Image 4"/>
          <p:cNvPicPr/>
          <p:nvPr/>
        </p:nvPicPr>
        <p:blipFill>
          <a:blip r:embed="rId2"/>
          <a:srcRect/>
          <a:stretch>
            <a:fillRect/>
          </a:stretch>
        </p:blipFill>
        <p:spPr bwMode="auto">
          <a:xfrm>
            <a:off x="990600" y="1066800"/>
            <a:ext cx="7162800" cy="5334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p:txBody>
          <a:bodyPr/>
          <a:lstStyle/>
          <a:p>
            <a:pPr>
              <a:buNone/>
            </a:pPr>
            <a:r>
              <a:rPr lang="fr-CA" dirty="0" smtClean="0"/>
              <a:t> </a:t>
            </a:r>
            <a:endParaRPr lang="fr-CA" dirty="0"/>
          </a:p>
        </p:txBody>
      </p:sp>
      <p:pic>
        <p:nvPicPr>
          <p:cNvPr id="4" name="Image 3"/>
          <p:cNvPicPr/>
          <p:nvPr/>
        </p:nvPicPr>
        <p:blipFill>
          <a:blip r:embed="rId2"/>
          <a:srcRect/>
          <a:stretch>
            <a:fillRect/>
          </a:stretch>
        </p:blipFill>
        <p:spPr bwMode="auto">
          <a:xfrm>
            <a:off x="549275" y="609600"/>
            <a:ext cx="8134350" cy="563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p:txBody>
          <a:bodyPr/>
          <a:lstStyle/>
          <a:p>
            <a:pPr lvl="0" algn="ctr">
              <a:buNone/>
            </a:pPr>
            <a:r>
              <a:rPr lang="fr-CA" sz="4400" b="1" dirty="0" smtClean="0">
                <a:solidFill>
                  <a:srgbClr val="000000"/>
                </a:solidFill>
              </a:rPr>
              <a:t>4. QUELLES SONT LES CAUSES DU PROBLÈME?</a:t>
            </a:r>
          </a:p>
          <a:p>
            <a:pPr>
              <a:buNone/>
            </a:pPr>
            <a:endParaRPr lang="fr-CA"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16050"/>
          </a:xfrm>
        </p:spPr>
        <p:txBody>
          <a:bodyPr/>
          <a:lstStyle/>
          <a:p>
            <a:r>
              <a:rPr lang="fr-CA" b="1" dirty="0" smtClean="0">
                <a:solidFill>
                  <a:srgbClr val="000000"/>
                </a:solidFill>
              </a:rPr>
              <a:t>FONDEMENTS DU CAPITALISME</a:t>
            </a:r>
            <a:endParaRPr lang="fr-CA" b="1" dirty="0">
              <a:solidFill>
                <a:srgbClr val="000000"/>
              </a:solidFill>
            </a:endParaRPr>
          </a:p>
        </p:txBody>
      </p:sp>
      <p:sp>
        <p:nvSpPr>
          <p:cNvPr id="3" name="Espace réservé du contenu 2"/>
          <p:cNvSpPr>
            <a:spLocks noGrp="1"/>
          </p:cNvSpPr>
          <p:nvPr>
            <p:ph idx="1"/>
          </p:nvPr>
        </p:nvSpPr>
        <p:spPr>
          <a:xfrm>
            <a:off x="549275" y="1524000"/>
            <a:ext cx="8042275" cy="5029200"/>
          </a:xfrm>
        </p:spPr>
        <p:txBody>
          <a:bodyPr/>
          <a:lstStyle/>
          <a:p>
            <a:r>
              <a:rPr lang="fr-CA" b="1" dirty="0" smtClean="0">
                <a:solidFill>
                  <a:srgbClr val="000000"/>
                </a:solidFill>
              </a:rPr>
              <a:t>UN DÉTOUR QUI CRITIQUE LE CAPITALISME, EN CITANT ANDRÉ GORZ ET (ENCORE) WEBER.</a:t>
            </a:r>
          </a:p>
          <a:p>
            <a:pPr lvl="1"/>
            <a:r>
              <a:rPr lang="fr-CA" b="1" dirty="0" smtClean="0">
                <a:solidFill>
                  <a:srgbClr val="000000"/>
                </a:solidFill>
              </a:rPr>
              <a:t>LE CAPITALISTE ACCAPARE LES MOYENS DE PRODUCTION.</a:t>
            </a:r>
          </a:p>
          <a:p>
            <a:pPr lvl="1"/>
            <a:r>
              <a:rPr lang="fr-CA" b="1" dirty="0" smtClean="0">
                <a:solidFill>
                  <a:srgbClr val="000000"/>
                </a:solidFill>
              </a:rPr>
              <a:t>LA MAJORITÉ SUBVIENT DONC À SES BESOINS EN ACHETANT LES MARCHANDISES PLUTÔT QU’EN LES PRODUISANT.</a:t>
            </a:r>
          </a:p>
          <a:p>
            <a:pPr lvl="1"/>
            <a:r>
              <a:rPr lang="fr-CA" b="1" dirty="0" smtClean="0">
                <a:solidFill>
                  <a:srgbClr val="000000"/>
                </a:solidFill>
              </a:rPr>
              <a:t>POUR PERMETTRE CELA, LA MAJORITÉ VEND SA FORCE DE TRAVAIL CONTRE RÉMUNÉRATION.</a:t>
            </a:r>
          </a:p>
          <a:p>
            <a:pPr lvl="1"/>
            <a:r>
              <a:rPr lang="fr-CA" b="1" dirty="0" smtClean="0">
                <a:solidFill>
                  <a:srgbClr val="000000"/>
                </a:solidFill>
              </a:rPr>
              <a:t>LE TRAVAIL QUI EN RÉSULTE ACCROÎT LE CAPITAL (PROFIT).</a:t>
            </a:r>
          </a:p>
          <a:p>
            <a:r>
              <a:rPr lang="fr-CA" b="1" dirty="0" smtClean="0">
                <a:solidFill>
                  <a:srgbClr val="000000"/>
                </a:solidFill>
              </a:rPr>
              <a:t>LE CAPITALISME EXIGE DONC TOUJOURS PLUS DE PRODUCTION.</a:t>
            </a:r>
          </a:p>
          <a:p>
            <a:endParaRPr lang="fr-CA" dirty="0"/>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92250"/>
          </a:xfrm>
        </p:spPr>
        <p:txBody>
          <a:bodyPr/>
          <a:lstStyle/>
          <a:p>
            <a:r>
              <a:rPr lang="fr-CA" b="1" dirty="0" smtClean="0">
                <a:solidFill>
                  <a:srgbClr val="000000"/>
                </a:solidFill>
              </a:rPr>
              <a:t>DYNAMIQUE TRIPLEMENT INHUMAINE</a:t>
            </a:r>
            <a:endParaRPr lang="fr-CA" b="1" dirty="0">
              <a:solidFill>
                <a:srgbClr val="000000"/>
              </a:solidFill>
            </a:endParaRPr>
          </a:p>
        </p:txBody>
      </p:sp>
      <p:sp>
        <p:nvSpPr>
          <p:cNvPr id="3" name="Espace réservé du contenu 2"/>
          <p:cNvSpPr>
            <a:spLocks noGrp="1"/>
          </p:cNvSpPr>
          <p:nvPr>
            <p:ph idx="1"/>
          </p:nvPr>
        </p:nvSpPr>
        <p:spPr>
          <a:xfrm>
            <a:off x="549275" y="2133600"/>
            <a:ext cx="8042275" cy="3810000"/>
          </a:xfrm>
        </p:spPr>
        <p:txBody>
          <a:bodyPr/>
          <a:lstStyle/>
          <a:p>
            <a:r>
              <a:rPr lang="fr-CA" b="1" dirty="0" smtClean="0">
                <a:solidFill>
                  <a:srgbClr val="000000"/>
                </a:solidFill>
              </a:rPr>
              <a:t>LE CAPITALISME:</a:t>
            </a:r>
          </a:p>
          <a:p>
            <a:pPr lvl="1"/>
            <a:r>
              <a:rPr lang="fr-CA" b="1" dirty="0" smtClean="0">
                <a:solidFill>
                  <a:srgbClr val="000000"/>
                </a:solidFill>
              </a:rPr>
              <a:t>TEND À DÉTRUIRE LA PLANÈTE.</a:t>
            </a:r>
          </a:p>
          <a:p>
            <a:pPr lvl="1"/>
            <a:r>
              <a:rPr lang="fr-CA" b="1" dirty="0" smtClean="0">
                <a:solidFill>
                  <a:srgbClr val="000000"/>
                </a:solidFill>
              </a:rPr>
              <a:t>REPOSE SUR L’INSTRUMENTALISATION D’UNE GRANDE PARTIE DE L’HUMANITÉ, RÉDUITE À L’ÉTAT DE « RESSOURCE HUMAINE ».</a:t>
            </a:r>
          </a:p>
          <a:p>
            <a:pPr lvl="1"/>
            <a:r>
              <a:rPr lang="fr-CA" b="1" dirty="0" smtClean="0">
                <a:solidFill>
                  <a:srgbClr val="000000"/>
                </a:solidFill>
              </a:rPr>
              <a:t>NOUS OBLIGE DE NOUS SOUMETTRE À DES NORMES COLLECTIVES QUE NOUS N’AVONS PAS CHOISIES.</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958849"/>
          </a:xfrm>
        </p:spPr>
        <p:txBody>
          <a:bodyPr/>
          <a:lstStyle/>
          <a:p>
            <a:r>
              <a:rPr lang="fr-CA" b="1" dirty="0" smtClean="0">
                <a:solidFill>
                  <a:srgbClr val="000000"/>
                </a:solidFill>
              </a:rPr>
              <a:t>HLM 3</a:t>
            </a:r>
            <a:endParaRPr lang="fr-CA" b="1" dirty="0">
              <a:solidFill>
                <a:srgbClr val="000000"/>
              </a:solidFill>
            </a:endParaRPr>
          </a:p>
        </p:txBody>
      </p:sp>
      <p:sp>
        <p:nvSpPr>
          <p:cNvPr id="3" name="Espace réservé du contenu 2"/>
          <p:cNvSpPr>
            <a:spLocks noGrp="1"/>
          </p:cNvSpPr>
          <p:nvPr>
            <p:ph idx="1"/>
          </p:nvPr>
        </p:nvSpPr>
        <p:spPr>
          <a:xfrm>
            <a:off x="549275" y="1219200"/>
            <a:ext cx="8042275" cy="4724400"/>
          </a:xfrm>
        </p:spPr>
        <p:txBody>
          <a:bodyPr/>
          <a:lstStyle/>
          <a:p>
            <a:r>
              <a:rPr lang="fr-CA" b="1" dirty="0" smtClean="0">
                <a:solidFill>
                  <a:srgbClr val="000000"/>
                </a:solidFill>
              </a:rPr>
              <a:t>LE CAPITALISME EST PARTICULIER À NOTRE CIVILISATION ET IL EST INHUMAIN, POUR LES TROIS RAISONS: ÉCOSUICIDAIRE, DÉGRADANT, CONTRÔLANT.</a:t>
            </a:r>
          </a:p>
          <a:p>
            <a:r>
              <a:rPr lang="fr-CA" b="1" dirty="0" smtClean="0">
                <a:solidFill>
                  <a:srgbClr val="000000"/>
                </a:solidFill>
              </a:rPr>
              <a:t>SUR LE PLAN ONTOLOGIQUE, L’ÊTRE HUMAIN DOIT ÊTRE PLUTÔT VU COMME INDÉPENDANT (DE ...) ET LIBRE, AYANT DES CHOIX.</a:t>
            </a:r>
          </a:p>
          <a:p>
            <a:r>
              <a:rPr lang="fr-CA" b="1" dirty="0" smtClean="0">
                <a:solidFill>
                  <a:srgbClr val="000000"/>
                </a:solidFill>
              </a:rPr>
              <a:t>L’ADHÉSION AU MODÈLE DU CAPITALISME PAR LES ÉCOLOGISTES ET LES ÉCONOMISTES, SANS PARLER DES ÉGLISES, CONSTITUE UNE FORCE ÉNORME CONTRE DES CORRECTIONS POSSIBLES.</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92249"/>
          </a:xfrm>
        </p:spPr>
        <p:txBody>
          <a:bodyPr/>
          <a:lstStyle/>
          <a:p>
            <a:r>
              <a:rPr lang="fr-CA" b="1" i="1" dirty="0" smtClean="0">
                <a:solidFill>
                  <a:srgbClr val="000000"/>
                </a:solidFill>
              </a:rPr>
              <a:t/>
            </a:r>
            <a:br>
              <a:rPr lang="fr-CA" b="1" i="1" dirty="0" smtClean="0">
                <a:solidFill>
                  <a:srgbClr val="000000"/>
                </a:solidFill>
              </a:rPr>
            </a:br>
            <a:r>
              <a:rPr lang="fr-CA" b="1" dirty="0" smtClean="0">
                <a:solidFill>
                  <a:srgbClr val="000000"/>
                </a:solidFill>
              </a:rPr>
              <a:t>ABRAHAM SUR</a:t>
            </a:r>
            <a:r>
              <a:rPr lang="fr-CA" b="1" i="1" dirty="0" smtClean="0">
                <a:solidFill>
                  <a:srgbClr val="000000"/>
                </a:solidFill>
              </a:rPr>
              <a:t/>
            </a:r>
            <a:br>
              <a:rPr lang="fr-CA" b="1" i="1" dirty="0" smtClean="0">
                <a:solidFill>
                  <a:srgbClr val="000000"/>
                </a:solidFill>
              </a:rPr>
            </a:br>
            <a:r>
              <a:rPr lang="fr-CA" b="1" i="1" dirty="0" smtClean="0">
                <a:solidFill>
                  <a:srgbClr val="000000"/>
                </a:solidFill>
              </a:rPr>
              <a:t>HALTE À LA CROISSANCE</a:t>
            </a:r>
            <a:endParaRPr lang="fr-CA" b="1" i="1" dirty="0">
              <a:solidFill>
                <a:srgbClr val="000000"/>
              </a:solidFill>
            </a:endParaRPr>
          </a:p>
        </p:txBody>
      </p:sp>
      <p:sp>
        <p:nvSpPr>
          <p:cNvPr id="3" name="Espace réservé du contenu 2"/>
          <p:cNvSpPr>
            <a:spLocks noGrp="1"/>
          </p:cNvSpPr>
          <p:nvPr>
            <p:ph idx="1"/>
          </p:nvPr>
        </p:nvSpPr>
        <p:spPr>
          <a:xfrm>
            <a:off x="549275" y="2286000"/>
            <a:ext cx="8042275" cy="3657600"/>
          </a:xfrm>
        </p:spPr>
        <p:txBody>
          <a:bodyPr/>
          <a:lstStyle/>
          <a:p>
            <a:r>
              <a:rPr lang="fr-CA" b="1" dirty="0" smtClean="0">
                <a:solidFill>
                  <a:srgbClr val="000000"/>
                </a:solidFill>
              </a:rPr>
              <a:t>PREMIER À PROJETER UN EFFONDREMENT DE LA CIVILISATION EN FONCTION DE NOS PRATIQUES D’EXTRACTION (LIRE: NOTRE ÉCONOMIE FONDÉE SUR LA PRODUCTION INDUSTRIELLE)</a:t>
            </a:r>
          </a:p>
          <a:p>
            <a:pPr lvl="1"/>
            <a:r>
              <a:rPr lang="fr-CA" b="1" dirty="0" smtClean="0">
                <a:solidFill>
                  <a:srgbClr val="000000"/>
                </a:solidFill>
              </a:rPr>
              <a:t>DISPARITION DE MILLIONS D’ÊTRES HUMAINS</a:t>
            </a:r>
          </a:p>
          <a:p>
            <a:pPr lvl="1"/>
            <a:r>
              <a:rPr lang="fr-CA" b="1" dirty="0" smtClean="0">
                <a:solidFill>
                  <a:srgbClr val="000000"/>
                </a:solidFill>
              </a:rPr>
              <a:t>DÉGRADATION DES CONDITIONS DE VIE DE MILLIONS D’AUTRES</a:t>
            </a:r>
          </a:p>
          <a:p>
            <a:r>
              <a:rPr lang="fr-CA" b="1" dirty="0" smtClean="0">
                <a:solidFill>
                  <a:srgbClr val="000000"/>
                </a:solidFill>
              </a:rPr>
              <a:t>LE TOUT SOULÈVE DES QUESTIONS POUR LUI.</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549275" y="1444624"/>
            <a:ext cx="8042275" cy="4498975"/>
          </a:xfrm>
        </p:spPr>
        <p:txBody>
          <a:bodyPr/>
          <a:lstStyle/>
          <a:p>
            <a:pPr lvl="0" algn="ctr">
              <a:buNone/>
            </a:pPr>
            <a:r>
              <a:rPr lang="fr-CA" sz="4400" dirty="0" smtClean="0"/>
              <a:t> </a:t>
            </a:r>
            <a:r>
              <a:rPr lang="fr-CA" sz="4400" b="1" dirty="0" smtClean="0"/>
              <a:t>3. </a:t>
            </a:r>
            <a:r>
              <a:rPr lang="fr-CA" sz="4400" b="1" dirty="0" smtClean="0">
                <a:solidFill>
                  <a:srgbClr val="000000"/>
                </a:solidFill>
              </a:rPr>
              <a:t>À QUELLES CONDITIONS POURRAIT-ON SORTIR DE CETTE LOGIQUE DÉLÉTÈRE?</a:t>
            </a:r>
          </a:p>
          <a:p>
            <a:pPr>
              <a:buNone/>
            </a:pPr>
            <a:endParaRPr lang="fr-CA"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92250"/>
          </a:xfrm>
        </p:spPr>
        <p:txBody>
          <a:bodyPr/>
          <a:lstStyle/>
          <a:p>
            <a:r>
              <a:rPr lang="fr-CA" b="1" dirty="0" smtClean="0">
                <a:solidFill>
                  <a:srgbClr val="000000"/>
                </a:solidFill>
              </a:rPr>
              <a:t>L’ALTERNATIVE DE MARSHALL SAHLINS, ETHNOGRAPHE</a:t>
            </a:r>
            <a:endParaRPr lang="fr-CA" b="1" dirty="0">
              <a:solidFill>
                <a:srgbClr val="000000"/>
              </a:solidFill>
            </a:endParaRPr>
          </a:p>
        </p:txBody>
      </p:sp>
      <p:sp>
        <p:nvSpPr>
          <p:cNvPr id="3" name="Espace réservé du contenu 2"/>
          <p:cNvSpPr>
            <a:spLocks noGrp="1"/>
          </p:cNvSpPr>
          <p:nvPr>
            <p:ph idx="1"/>
          </p:nvPr>
        </p:nvSpPr>
        <p:spPr/>
        <p:txBody>
          <a:bodyPr/>
          <a:lstStyle/>
          <a:p>
            <a:r>
              <a:rPr lang="fr-CA" b="1" dirty="0" smtClean="0">
                <a:solidFill>
                  <a:srgbClr val="000000"/>
                </a:solidFill>
              </a:rPr>
              <a:t>« DE CETTE ATTITUDE INDIFFÉRENTE DU CHASSEUR ENVERS LES BIENS DE CE MONDE, NOUS TIRONS UN ENSEIGNEMENT IMPORTANT: À CONSIDÉRER LES CHOSES DE L’INTÉRIEUR – C’EST-À-DIRE DU POINT DE VUE DE L’ÉCONOMIE EN QUESTION - , IL SEMBLE FAUX DE DIRE QUE LES BESOINS SONT ‘RÉDUITS’, LES DÉSIRS ‘REFOULÉS’, OU MÊME QUE LA NOTION DE RICHESSE EST ‘LIMITÉE’. CES MOTS POSTULENT LE RENONCEMENT À DES BESOINS D’APPROPRIATION QUI, EN RÉALITÉ, NE SE SONT JAMAIS FAIT SENTIR, L’ABANDON DE DÉSIRS QUI NE SE SONT JAMAIS MANIFESTÉS. »</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730249"/>
          </a:xfrm>
        </p:spPr>
        <p:txBody>
          <a:bodyPr/>
          <a:lstStyle/>
          <a:p>
            <a:r>
              <a:rPr lang="fr-CA" b="1" dirty="0" smtClean="0">
                <a:solidFill>
                  <a:srgbClr val="000000"/>
                </a:solidFill>
              </a:rPr>
              <a:t> ABRAHAM</a:t>
            </a:r>
            <a:endParaRPr lang="fr-CA" b="1" dirty="0">
              <a:solidFill>
                <a:srgbClr val="000000"/>
              </a:solidFill>
            </a:endParaRPr>
          </a:p>
        </p:txBody>
      </p:sp>
      <p:sp>
        <p:nvSpPr>
          <p:cNvPr id="3" name="Espace réservé du contenu 2"/>
          <p:cNvSpPr>
            <a:spLocks noGrp="1"/>
          </p:cNvSpPr>
          <p:nvPr>
            <p:ph idx="1"/>
          </p:nvPr>
        </p:nvSpPr>
        <p:spPr>
          <a:xfrm>
            <a:off x="549275" y="1676400"/>
            <a:ext cx="8042275" cy="4267200"/>
          </a:xfrm>
        </p:spPr>
        <p:txBody>
          <a:bodyPr/>
          <a:lstStyle/>
          <a:p>
            <a:pPr>
              <a:buNone/>
            </a:pPr>
            <a:r>
              <a:rPr lang="fr-CA" b="1" dirty="0" smtClean="0">
                <a:solidFill>
                  <a:srgbClr val="000000"/>
                </a:solidFill>
              </a:rPr>
              <a:t>	« QUI OSE EN EFFET AUJOURD’HUI REMETTRE EN QUESTION LA PROPRIÉTÉ PRIVÉE? </a:t>
            </a:r>
          </a:p>
          <a:p>
            <a:pPr>
              <a:buNone/>
            </a:pPr>
            <a:r>
              <a:rPr lang="fr-CA" b="1" dirty="0" smtClean="0">
                <a:solidFill>
                  <a:srgbClr val="000000"/>
                </a:solidFill>
              </a:rPr>
              <a:t>	QUI APPELLE À L’ABOLITION DU SALARIAT? </a:t>
            </a:r>
          </a:p>
          <a:p>
            <a:pPr>
              <a:buNone/>
            </a:pPr>
            <a:r>
              <a:rPr lang="fr-CA" b="1" dirty="0" smtClean="0">
                <a:solidFill>
                  <a:srgbClr val="000000"/>
                </a:solidFill>
              </a:rPr>
              <a:t>	QUI DEMANDE LA SUPPRESSION DU PRÊT À INTÉRÊT? </a:t>
            </a:r>
          </a:p>
          <a:p>
            <a:pPr>
              <a:buNone/>
            </a:pPr>
            <a:r>
              <a:rPr lang="fr-CA" b="1" dirty="0" smtClean="0">
                <a:solidFill>
                  <a:srgbClr val="000000"/>
                </a:solidFill>
              </a:rPr>
              <a:t>	QUI RÉCLAME L’INTERDICTION DE L’ENTREPRISE PRIVÉE À BUT LUCRATIF? ... </a:t>
            </a:r>
          </a:p>
          <a:p>
            <a:pPr>
              <a:buNone/>
            </a:pPr>
            <a:endParaRPr lang="fr-CA"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549275" y="1371600"/>
            <a:ext cx="8042275" cy="4572000"/>
          </a:xfrm>
        </p:spPr>
        <p:txBody>
          <a:bodyPr/>
          <a:lstStyle/>
          <a:p>
            <a:pPr>
              <a:buNone/>
            </a:pPr>
            <a:r>
              <a:rPr lang="fr-CA" b="1" dirty="0" smtClean="0">
                <a:solidFill>
                  <a:srgbClr val="000000"/>
                </a:solidFill>
              </a:rPr>
              <a:t>	CENTRALES AU XIXe SIÈCLE, CES REVENDICATIONS ONT PRATIQUEMENT DISPARU DU DÉBAT POLITIQUE CONTEMPORAIN ET N’APPARAISSENT JAMAIS OU PRESQUE DANS LES DISCOURS DE NOS STRATÈGES RÉVOLUTIONNAIRES. </a:t>
            </a:r>
          </a:p>
          <a:p>
            <a:pPr>
              <a:buNone/>
            </a:pPr>
            <a:r>
              <a:rPr lang="fr-CA" b="1" dirty="0" smtClean="0">
                <a:solidFill>
                  <a:srgbClr val="000000"/>
                </a:solidFill>
              </a:rPr>
              <a:t>	IL VA BIEN FALLOIR POURTANT LES PORTER À NOUVEAU, SI NOUS VOULONS CONSERVER UNE PETITE CHANCE DE PROVOQUER LA FIN DU CAPITALISME AVANT LA FIN DU MONDE. »</a:t>
            </a:r>
            <a:endParaRPr lang="fr-CA" dirty="0"/>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1"/>
            <a:ext cx="9143999" cy="1111250"/>
          </a:xfrm>
        </p:spPr>
        <p:txBody>
          <a:bodyPr/>
          <a:lstStyle/>
          <a:p>
            <a:r>
              <a:rPr lang="fr-CA" b="1" dirty="0" smtClean="0">
                <a:solidFill>
                  <a:srgbClr val="000000"/>
                </a:solidFill>
              </a:rPr>
              <a:t>UNE « UTOPIE ANARCHISTE »</a:t>
            </a:r>
            <a:endParaRPr lang="fr-CA" b="1" dirty="0">
              <a:solidFill>
                <a:srgbClr val="000000"/>
              </a:solidFill>
            </a:endParaRPr>
          </a:p>
        </p:txBody>
      </p:sp>
      <p:sp>
        <p:nvSpPr>
          <p:cNvPr id="3" name="Espace réservé du contenu 2"/>
          <p:cNvSpPr>
            <a:spLocks noGrp="1"/>
          </p:cNvSpPr>
          <p:nvPr>
            <p:ph idx="1"/>
          </p:nvPr>
        </p:nvSpPr>
        <p:spPr/>
        <p:txBody>
          <a:bodyPr/>
          <a:lstStyle/>
          <a:p>
            <a:r>
              <a:rPr lang="fr-CA" b="1" dirty="0" smtClean="0">
                <a:solidFill>
                  <a:srgbClr val="000000"/>
                </a:solidFill>
              </a:rPr>
              <a:t>ELLE REJETTE L’IDÉE D’ÊTRE SOUMISE À UN EFFONDREMENT QU’ELLE NE PEUT PAS CONTRÔLER.</a:t>
            </a:r>
          </a:p>
          <a:p>
            <a:r>
              <a:rPr lang="fr-CA" b="1" dirty="0" smtClean="0">
                <a:solidFill>
                  <a:srgbClr val="000000"/>
                </a:solidFill>
              </a:rPr>
              <a:t>ELLE REJETTE LES NORMES BOURGEOISES QUI MARQUENT LA CIVILISATION ACTUELLE.</a:t>
            </a:r>
          </a:p>
          <a:p>
            <a:r>
              <a:rPr lang="fr-CA" b="1" dirty="0" smtClean="0">
                <a:solidFill>
                  <a:srgbClr val="000000"/>
                </a:solidFill>
              </a:rPr>
              <a:t>ELLE REJETTE LES EFFORTS DE MODIFIER LE SYSTÈME, COMME PAR LES ÉCOLOGISTES.</a:t>
            </a:r>
          </a:p>
          <a:p>
            <a:r>
              <a:rPr lang="fr-CA" b="1" dirty="0" smtClean="0">
                <a:solidFill>
                  <a:srgbClr val="000000"/>
                </a:solidFill>
              </a:rPr>
              <a:t>ELLE EST IMBUE DE RÉSILIENCE.</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92250"/>
          </a:xfrm>
        </p:spPr>
        <p:txBody>
          <a:bodyPr/>
          <a:lstStyle/>
          <a:p>
            <a:r>
              <a:rPr lang="fr-CA" b="1" dirty="0" smtClean="0">
                <a:solidFill>
                  <a:srgbClr val="000000"/>
                </a:solidFill>
              </a:rPr>
              <a:t> LA DÉCROISSANCE:</a:t>
            </a:r>
            <a:br>
              <a:rPr lang="fr-CA" b="1" dirty="0" smtClean="0">
                <a:solidFill>
                  <a:srgbClr val="000000"/>
                </a:solidFill>
              </a:rPr>
            </a:br>
            <a:r>
              <a:rPr lang="fr-CA" b="1" dirty="0" smtClean="0">
                <a:solidFill>
                  <a:srgbClr val="000000"/>
                </a:solidFill>
              </a:rPr>
              <a:t>PRINCIPES ET STRATÉGIE</a:t>
            </a:r>
            <a:endParaRPr lang="fr-CA" b="1" dirty="0">
              <a:solidFill>
                <a:srgbClr val="000000"/>
              </a:solidFill>
            </a:endParaRPr>
          </a:p>
        </p:txBody>
      </p:sp>
      <p:sp>
        <p:nvSpPr>
          <p:cNvPr id="3" name="Espace réservé du contenu 2"/>
          <p:cNvSpPr>
            <a:spLocks noGrp="1"/>
          </p:cNvSpPr>
          <p:nvPr>
            <p:ph idx="1"/>
          </p:nvPr>
        </p:nvSpPr>
        <p:spPr/>
        <p:txBody>
          <a:bodyPr/>
          <a:lstStyle/>
          <a:p>
            <a:r>
              <a:rPr lang="fr-CA" b="1" dirty="0" smtClean="0">
                <a:solidFill>
                  <a:srgbClr val="000000"/>
                </a:solidFill>
              </a:rPr>
              <a:t>ON DOIT METTRE L’ACCENT ET SON ATTENTION SUR L’ÊTRE HUMAIN ET NON PAS SUR SON ENVIRONNEMENT PHYSIQUE.</a:t>
            </a:r>
            <a:r>
              <a:rPr lang="fr-FR" b="1" dirty="0" smtClean="0">
                <a:solidFill>
                  <a:srgbClr val="000000"/>
                </a:solidFill>
              </a:rPr>
              <a:t> </a:t>
            </a:r>
          </a:p>
          <a:p>
            <a:r>
              <a:rPr lang="fr-FR" b="1" dirty="0" smtClean="0">
                <a:solidFill>
                  <a:srgbClr val="000000"/>
                </a:solidFill>
              </a:rPr>
              <a:t>« SI L’ON </a:t>
            </a:r>
            <a:r>
              <a:rPr lang="fr-FR" b="1" i="1" dirty="0" smtClean="0">
                <a:solidFill>
                  <a:srgbClr val="000000"/>
                </a:solidFill>
              </a:rPr>
              <a:t>ESPÈRE </a:t>
            </a:r>
            <a:r>
              <a:rPr lang="fr-FR" b="1" dirty="0" smtClean="0">
                <a:solidFill>
                  <a:srgbClr val="000000"/>
                </a:solidFill>
              </a:rPr>
              <a:t>LA DÉCROISSANCE, IL NE FAUT PAS L’ATTENDRE D’UN ÉPUISEMENT DES RESSOURCES FOSSILES ».</a:t>
            </a:r>
          </a:p>
          <a:p>
            <a:r>
              <a:rPr lang="fr-CA" b="1" dirty="0" smtClean="0">
                <a:solidFill>
                  <a:srgbClr val="000000"/>
                </a:solidFill>
              </a:rPr>
              <a:t>ON DOIT PROVOQUER LA FIN DU CAPITALISME, EN ESPÉRANT QUE CELA VIENNE AVANT LA FIN DU MONDE.</a:t>
            </a:r>
          </a:p>
          <a:p>
            <a:endParaRPr lang="fr-CA" dirty="0" smtClean="0"/>
          </a:p>
          <a:p>
            <a:endParaRPr lang="fr-CA"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806449"/>
          </a:xfrm>
        </p:spPr>
        <p:txBody>
          <a:bodyPr/>
          <a:lstStyle/>
          <a:p>
            <a:r>
              <a:rPr lang="fr-CA" b="1" dirty="0" smtClean="0">
                <a:solidFill>
                  <a:srgbClr val="000000"/>
                </a:solidFill>
              </a:rPr>
              <a:t>HLM 4</a:t>
            </a:r>
            <a:endParaRPr lang="fr-CA" b="1" dirty="0">
              <a:solidFill>
                <a:srgbClr val="000000"/>
              </a:solidFill>
            </a:endParaRPr>
          </a:p>
        </p:txBody>
      </p:sp>
      <p:sp>
        <p:nvSpPr>
          <p:cNvPr id="3" name="Espace réservé du contenu 2"/>
          <p:cNvSpPr>
            <a:spLocks noGrp="1"/>
          </p:cNvSpPr>
          <p:nvPr>
            <p:ph idx="1"/>
          </p:nvPr>
        </p:nvSpPr>
        <p:spPr>
          <a:xfrm>
            <a:off x="549275" y="1066801"/>
            <a:ext cx="8042275" cy="4876799"/>
          </a:xfrm>
        </p:spPr>
        <p:txBody>
          <a:bodyPr/>
          <a:lstStyle/>
          <a:p>
            <a:r>
              <a:rPr lang="fr-CA" b="1" dirty="0" smtClean="0">
                <a:solidFill>
                  <a:srgbClr val="000000"/>
                </a:solidFill>
              </a:rPr>
              <a:t>LA DÉCROISSANCE DOIT S’IDENTIFIER PAR UN REJET DU MODÈLE ÉCONOMIQUE FOURNI PAR LE CAPITALISME.</a:t>
            </a:r>
          </a:p>
          <a:p>
            <a:r>
              <a:rPr lang="fr-CA" b="1" dirty="0" smtClean="0">
                <a:solidFill>
                  <a:srgbClr val="000000"/>
                </a:solidFill>
              </a:rPr>
              <a:t>LA DÉCROISSANCE SOIT SE FONDER SUR UNE RECONNAISSANCE DE VALEURS INTRINSÈQUES À L’ÊTRE HUMAIN, PAR UNE ONTOLOGIE QUI REJETTE CELLE DE SMITH ET DES ÉCOLOGISTES.</a:t>
            </a:r>
          </a:p>
          <a:p>
            <a:pPr lvl="1"/>
            <a:r>
              <a:rPr lang="fr-CA" b="1" dirty="0" smtClean="0">
                <a:solidFill>
                  <a:srgbClr val="000000"/>
                </a:solidFill>
              </a:rPr>
              <a:t>REMETTRE EN QUESTION LA PROPRIÉTÉ PRIVÉE</a:t>
            </a:r>
          </a:p>
          <a:p>
            <a:pPr lvl="1"/>
            <a:r>
              <a:rPr lang="fr-CA" b="1" dirty="0" smtClean="0">
                <a:solidFill>
                  <a:srgbClr val="000000"/>
                </a:solidFill>
              </a:rPr>
              <a:t>ABOLIR LE SALARIAT</a:t>
            </a:r>
          </a:p>
          <a:p>
            <a:pPr lvl="1"/>
            <a:r>
              <a:rPr lang="fr-CA" b="1" dirty="0" smtClean="0">
                <a:solidFill>
                  <a:srgbClr val="000000"/>
                </a:solidFill>
              </a:rPr>
              <a:t>SUPPRIMER LE PRÊT À INTÉRÊT </a:t>
            </a:r>
          </a:p>
          <a:p>
            <a:pPr lvl="1"/>
            <a:r>
              <a:rPr lang="fr-CA" b="1" dirty="0" smtClean="0">
                <a:solidFill>
                  <a:srgbClr val="000000"/>
                </a:solidFill>
              </a:rPr>
              <a:t>INTERDIRE L’ENTREPRISE PRIVÉE À BUT LUCRATIF </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p:txBody>
          <a:bodyPr/>
          <a:lstStyle/>
          <a:p>
            <a:pPr algn="ctr">
              <a:buNone/>
            </a:pPr>
            <a:r>
              <a:rPr lang="fr-CA" sz="4400" b="1" dirty="0" smtClean="0">
                <a:solidFill>
                  <a:srgbClr val="000000"/>
                </a:solidFill>
              </a:rPr>
              <a:t>UNE STRATÉGIE ÉCOLOGIQUE ET SOCIALE POUR L’HUMANITÉ</a:t>
            </a:r>
            <a:endParaRPr lang="fr-CA" sz="4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263650"/>
          </a:xfrm>
        </p:spPr>
        <p:txBody>
          <a:bodyPr/>
          <a:lstStyle/>
          <a:p>
            <a:r>
              <a:rPr lang="fr-CA" b="1" dirty="0" smtClean="0">
                <a:solidFill>
                  <a:srgbClr val="000000"/>
                </a:solidFill>
              </a:rPr>
              <a:t>LA CRITIQUE PAR ABRAHAM:  MAUVAISES STRATÉGIES</a:t>
            </a:r>
            <a:endParaRPr lang="fr-CA" b="1" dirty="0">
              <a:solidFill>
                <a:srgbClr val="000000"/>
              </a:solidFill>
            </a:endParaRPr>
          </a:p>
        </p:txBody>
      </p:sp>
      <p:sp>
        <p:nvSpPr>
          <p:cNvPr id="3" name="Espace réservé du contenu 2"/>
          <p:cNvSpPr>
            <a:spLocks noGrp="1"/>
          </p:cNvSpPr>
          <p:nvPr>
            <p:ph idx="1"/>
          </p:nvPr>
        </p:nvSpPr>
        <p:spPr>
          <a:xfrm>
            <a:off x="0" y="1447800"/>
            <a:ext cx="9143999" cy="4495800"/>
          </a:xfrm>
        </p:spPr>
        <p:txBody>
          <a:bodyPr/>
          <a:lstStyle/>
          <a:p>
            <a:r>
              <a:rPr lang="fr-CA" b="1" dirty="0" smtClean="0">
                <a:solidFill>
                  <a:srgbClr val="000000"/>
                </a:solidFill>
              </a:rPr>
              <a:t>MAURICE STRONG ET L’APOCALYPSE DE 2030 (2002)</a:t>
            </a:r>
          </a:p>
          <a:p>
            <a:r>
              <a:rPr lang="fr-CA" b="1" dirty="0" smtClean="0">
                <a:solidFill>
                  <a:srgbClr val="000000"/>
                </a:solidFill>
              </a:rPr>
              <a:t>JARED DIAMOND DANS </a:t>
            </a:r>
            <a:r>
              <a:rPr lang="fr-CA" b="1" i="1" dirty="0" smtClean="0">
                <a:solidFill>
                  <a:srgbClr val="000000"/>
                </a:solidFill>
              </a:rPr>
              <a:t>COLLAPSE </a:t>
            </a:r>
            <a:r>
              <a:rPr lang="fr-CA" b="1" dirty="0" smtClean="0">
                <a:solidFill>
                  <a:srgbClr val="000000"/>
                </a:solidFill>
              </a:rPr>
              <a:t>(2004)</a:t>
            </a:r>
          </a:p>
          <a:p>
            <a:r>
              <a:rPr lang="fr-CA" b="1" dirty="0" smtClean="0">
                <a:solidFill>
                  <a:srgbClr val="000000"/>
                </a:solidFill>
              </a:rPr>
              <a:t>HARVEY MEAD COMME COMMISSAIRE AU DD (2007-08)</a:t>
            </a:r>
          </a:p>
          <a:p>
            <a:r>
              <a:rPr lang="fr-CA" b="1" dirty="0" smtClean="0">
                <a:solidFill>
                  <a:srgbClr val="000000"/>
                </a:solidFill>
              </a:rPr>
              <a:t>SWITCH = TABLES RONDES (DEPUIS 30 ANS)</a:t>
            </a:r>
          </a:p>
          <a:p>
            <a:r>
              <a:rPr lang="fr-CA" b="1" dirty="0" smtClean="0">
                <a:solidFill>
                  <a:srgbClr val="000000"/>
                </a:solidFill>
              </a:rPr>
              <a:t>NAOMI KLEIN ET GUS SPETH ARRÊTÉES (2011)</a:t>
            </a:r>
          </a:p>
          <a:p>
            <a:r>
              <a:rPr lang="fr-CA" b="1" dirty="0" smtClean="0">
                <a:solidFill>
                  <a:srgbClr val="000000"/>
                </a:solidFill>
              </a:rPr>
              <a:t>DAVID SUZUKI FACE À RIO+20 (2012)</a:t>
            </a:r>
          </a:p>
          <a:p>
            <a:r>
              <a:rPr lang="fr-CA" b="1" dirty="0" smtClean="0">
                <a:solidFill>
                  <a:srgbClr val="000000"/>
                </a:solidFill>
              </a:rPr>
              <a:t>GREENPEACE INTERNATIONAL ET UNE SOCIÉTÉ MUE PAR 100% ÉNERGIES RENOUVELABLES (2015)</a:t>
            </a:r>
          </a:p>
          <a:p>
            <a:r>
              <a:rPr lang="fr-CA" b="1" dirty="0" smtClean="0">
                <a:solidFill>
                  <a:srgbClr val="000000"/>
                </a:solidFill>
              </a:rPr>
              <a:t>INTERVENTIONS FACE À LA COP21 (2015)</a:t>
            </a:r>
          </a:p>
          <a:p>
            <a:endParaRPr lang="fr-CA"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518525" cy="1492250"/>
          </a:xfrm>
        </p:spPr>
        <p:txBody>
          <a:bodyPr/>
          <a:lstStyle/>
          <a:p>
            <a:r>
              <a:rPr lang="fr-CA" b="1" dirty="0" smtClean="0">
                <a:solidFill>
                  <a:srgbClr val="000000"/>
                </a:solidFill>
              </a:rPr>
              <a:t>L’ÉCONOMIE VERTE: </a:t>
            </a:r>
            <a:br>
              <a:rPr lang="fr-CA" b="1" dirty="0" smtClean="0">
                <a:solidFill>
                  <a:srgbClr val="000000"/>
                </a:solidFill>
              </a:rPr>
            </a:br>
            <a:r>
              <a:rPr lang="fr-CA" b="1" dirty="0" smtClean="0">
                <a:solidFill>
                  <a:srgbClr val="000000"/>
                </a:solidFill>
              </a:rPr>
              <a:t>LE SYSTÈME VA CHANGER...</a:t>
            </a:r>
            <a:endParaRPr lang="fr-CA" b="1" dirty="0">
              <a:solidFill>
                <a:srgbClr val="000000"/>
              </a:solidFill>
            </a:endParaRPr>
          </a:p>
        </p:txBody>
      </p:sp>
      <p:sp>
        <p:nvSpPr>
          <p:cNvPr id="3" name="Espace réservé du contenu 2"/>
          <p:cNvSpPr>
            <a:spLocks noGrp="1"/>
          </p:cNvSpPr>
          <p:nvPr>
            <p:ph idx="1"/>
          </p:nvPr>
        </p:nvSpPr>
        <p:spPr>
          <a:xfrm>
            <a:off x="549275" y="1600200"/>
            <a:ext cx="8042275" cy="4724400"/>
          </a:xfrm>
        </p:spPr>
        <p:txBody>
          <a:bodyPr/>
          <a:lstStyle/>
          <a:p>
            <a:r>
              <a:rPr lang="fr-CA" b="1" dirty="0" smtClean="0">
                <a:solidFill>
                  <a:srgbClr val="000000"/>
                </a:solidFill>
              </a:rPr>
              <a:t>NOUS AVONS ENCORE DES ANNÉES, DES DÉCENNIES</a:t>
            </a:r>
          </a:p>
          <a:p>
            <a:r>
              <a:rPr lang="fr-CA" b="1" dirty="0" smtClean="0">
                <a:solidFill>
                  <a:srgbClr val="000000"/>
                </a:solidFill>
              </a:rPr>
              <a:t>NOUS POUVONS CONTINUER DONC COMME TOUJOURS, EN PENSANT QU’IL Y A DE MEILLEURES CHANCES QU’AVANT </a:t>
            </a:r>
          </a:p>
          <a:p>
            <a:pPr lvl="1"/>
            <a:r>
              <a:rPr lang="fr-FR" b="1" dirty="0" smtClean="0">
                <a:solidFill>
                  <a:srgbClr val="000000"/>
                </a:solidFill>
              </a:rPr>
              <a:t>PROJETS DE DÉMONSTRATION </a:t>
            </a:r>
          </a:p>
          <a:p>
            <a:pPr lvl="1"/>
            <a:r>
              <a:rPr lang="fr-FR" b="1" dirty="0" smtClean="0">
                <a:solidFill>
                  <a:srgbClr val="000000"/>
                </a:solidFill>
              </a:rPr>
              <a:t>CONCERTATION MULTIPARTITE </a:t>
            </a:r>
          </a:p>
          <a:p>
            <a:pPr lvl="1"/>
            <a:r>
              <a:rPr lang="fr-FR" b="1" dirty="0" smtClean="0">
                <a:solidFill>
                  <a:srgbClr val="000000"/>
                </a:solidFill>
              </a:rPr>
              <a:t>INTERVENTIONS SUR LES POLITIQUES PUBLIQUES </a:t>
            </a:r>
          </a:p>
          <a:p>
            <a:pPr lvl="1"/>
            <a:r>
              <a:rPr lang="fr-FR" b="1" dirty="0" smtClean="0">
                <a:solidFill>
                  <a:srgbClr val="000000"/>
                </a:solidFill>
              </a:rPr>
              <a:t>INTERVENTIONS SUR LES ACTIONS GOUVERNEMENTALES EN ENVIRONNEMENT</a:t>
            </a:r>
            <a:r>
              <a:rPr lang="fr-CA" b="1" dirty="0" smtClean="0">
                <a:solidFill>
                  <a:srgbClr val="000000"/>
                </a:solidFill>
              </a:rPr>
              <a:t> </a:t>
            </a:r>
          </a:p>
          <a:p>
            <a:r>
              <a:rPr lang="fr-CA" b="1" dirty="0" smtClean="0">
                <a:solidFill>
                  <a:srgbClr val="000000"/>
                </a:solidFill>
              </a:rPr>
              <a:t>QU’EST-CE QU’ON ESSAIE DE SAUVER?</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16050"/>
          </a:xfrm>
        </p:spPr>
        <p:txBody>
          <a:bodyPr/>
          <a:lstStyle/>
          <a:p>
            <a:r>
              <a:rPr lang="fr-CA" b="1" dirty="0" smtClean="0">
                <a:solidFill>
                  <a:srgbClr val="000000"/>
                </a:solidFill>
              </a:rPr>
              <a:t>ABRAHAM: </a:t>
            </a:r>
            <a:br>
              <a:rPr lang="fr-CA" b="1" dirty="0" smtClean="0">
                <a:solidFill>
                  <a:srgbClr val="000000"/>
                </a:solidFill>
              </a:rPr>
            </a:br>
            <a:r>
              <a:rPr lang="fr-CA" b="1" dirty="0" smtClean="0">
                <a:solidFill>
                  <a:srgbClr val="000000"/>
                </a:solidFill>
              </a:rPr>
              <a:t>QUATRE QUESTIONS</a:t>
            </a:r>
            <a:endParaRPr lang="fr-CA" b="1" dirty="0">
              <a:solidFill>
                <a:srgbClr val="000000"/>
              </a:solidFill>
            </a:endParaRPr>
          </a:p>
        </p:txBody>
      </p:sp>
      <p:sp>
        <p:nvSpPr>
          <p:cNvPr id="3" name="Espace réservé du contenu 2"/>
          <p:cNvSpPr>
            <a:spLocks noGrp="1"/>
          </p:cNvSpPr>
          <p:nvPr>
            <p:ph idx="1"/>
          </p:nvPr>
        </p:nvSpPr>
        <p:spPr>
          <a:xfrm>
            <a:off x="549275" y="1752600"/>
            <a:ext cx="8042275" cy="4495800"/>
          </a:xfrm>
        </p:spPr>
        <p:txBody>
          <a:bodyPr/>
          <a:lstStyle/>
          <a:p>
            <a:pPr marL="457200" lvl="0" indent="-457200">
              <a:buFont typeface="Wingdings" charset="2"/>
              <a:buAutoNum type="arabicPlain"/>
            </a:pPr>
            <a:r>
              <a:rPr lang="fr-CA" b="1" dirty="0" smtClean="0">
                <a:solidFill>
                  <a:srgbClr val="000000"/>
                </a:solidFill>
              </a:rPr>
              <a:t>SI SES EFFETS PERVERS SONT SI GRAVES, POURQUOI L’EXTRACTIVISME N’A-T-IL JAMAIS ÉTÉ AUSSI DYNAMIQUE?</a:t>
            </a:r>
          </a:p>
          <a:p>
            <a:pPr marL="457200" lvl="0" indent="-457200">
              <a:buFont typeface="Wingdings" charset="2"/>
              <a:buAutoNum type="arabicPlain"/>
            </a:pPr>
            <a:r>
              <a:rPr lang="fr-CA" b="1" dirty="0" smtClean="0">
                <a:solidFill>
                  <a:srgbClr val="000000"/>
                </a:solidFill>
              </a:rPr>
              <a:t>= 1  COMMENT SE FAIT-IL QU’IL NE SOIT PAS DAVANTAGE REMIS EN QUESTION?</a:t>
            </a:r>
          </a:p>
          <a:p>
            <a:pPr marL="457200" lvl="0" indent="-457200">
              <a:buFont typeface="Wingdings" charset="2"/>
              <a:buAutoNum type="arabicPlain"/>
            </a:pPr>
            <a:r>
              <a:rPr lang="fr-CA" b="1" dirty="0" smtClean="0">
                <a:solidFill>
                  <a:srgbClr val="000000"/>
                </a:solidFill>
              </a:rPr>
              <a:t>= 4  À QUELLES CONDITIONS POURRAIT-ON SORTIR DE CETTE LOGIQUE DÉLÉTÈRE? RÉPONDRE À CETTE QUESTION EXIGE UNE RÉPONSE À UNE AUTRE:</a:t>
            </a:r>
          </a:p>
          <a:p>
            <a:pPr marL="457200" lvl="0" indent="-457200">
              <a:buFont typeface="Wingdings" charset="2"/>
              <a:buAutoNum type="arabicPlain"/>
            </a:pPr>
            <a:r>
              <a:rPr lang="fr-CA" b="1" dirty="0" smtClean="0">
                <a:solidFill>
                  <a:srgbClr val="000000"/>
                </a:solidFill>
              </a:rPr>
              <a:t>= 3  QUELLES SONT LES CAUSES DU PROBLÈME?</a:t>
            </a:r>
          </a:p>
          <a:p>
            <a:pPr>
              <a:buNone/>
            </a:pPr>
            <a:endParaRPr lang="fr-CA"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30" name="Titre 1"/>
          <p:cNvSpPr>
            <a:spLocks noGrp="1"/>
          </p:cNvSpPr>
          <p:nvPr>
            <p:ph type="title"/>
          </p:nvPr>
        </p:nvSpPr>
        <p:spPr>
          <a:xfrm>
            <a:off x="0" y="107950"/>
            <a:ext cx="9144000" cy="1492250"/>
          </a:xfrm>
        </p:spPr>
        <p:txBody>
          <a:bodyPr/>
          <a:lstStyle/>
          <a:p>
            <a:r>
              <a:rPr lang="fr-CA" b="1" dirty="0" smtClean="0">
                <a:solidFill>
                  <a:srgbClr val="000000"/>
                </a:solidFill>
                <a:ea typeface="ＭＳ Ｐゴシック" pitchFamily="-103" charset="-128"/>
                <a:cs typeface="ＭＳ Ｐゴシック" pitchFamily="-103" charset="-128"/>
              </a:rPr>
              <a:t>LE BUDGET CARBONE: </a:t>
            </a:r>
            <a:br>
              <a:rPr lang="fr-CA" b="1" dirty="0" smtClean="0">
                <a:solidFill>
                  <a:srgbClr val="000000"/>
                </a:solidFill>
                <a:ea typeface="ＭＳ Ｐゴシック" pitchFamily="-103" charset="-128"/>
                <a:cs typeface="ＭＳ Ｐゴシック" pitchFamily="-103" charset="-128"/>
              </a:rPr>
            </a:br>
            <a:r>
              <a:rPr lang="fr-CA" b="1" dirty="0" smtClean="0">
                <a:solidFill>
                  <a:srgbClr val="000000"/>
                </a:solidFill>
                <a:ea typeface="ＭＳ Ｐゴシック" pitchFamily="-103" charset="-128"/>
                <a:cs typeface="ＭＳ Ｐゴシック" pitchFamily="-103" charset="-128"/>
              </a:rPr>
              <a:t>UNE CONTRAINTE DE BASE </a:t>
            </a:r>
          </a:p>
        </p:txBody>
      </p:sp>
      <p:sp>
        <p:nvSpPr>
          <p:cNvPr id="22531" name="Espace réservé du contenu 2"/>
          <p:cNvSpPr>
            <a:spLocks noGrp="1"/>
          </p:cNvSpPr>
          <p:nvPr>
            <p:ph idx="1"/>
          </p:nvPr>
        </p:nvSpPr>
        <p:spPr>
          <a:xfrm>
            <a:off x="549275" y="1600200"/>
            <a:ext cx="8042275" cy="5257800"/>
          </a:xfrm>
        </p:spPr>
        <p:txBody>
          <a:bodyPr/>
          <a:lstStyle/>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endParaRPr lang="fr-CA" smtClean="0">
              <a:ea typeface="ＭＳ Ｐゴシック" pitchFamily="-103" charset="-128"/>
              <a:cs typeface="ＭＳ Ｐゴシック" pitchFamily="-103" charset="-128"/>
            </a:endParaRPr>
          </a:p>
          <a:p>
            <a:pPr>
              <a:buFont typeface="Wingdings 2" pitchFamily="-103" charset="2"/>
              <a:buNone/>
            </a:pPr>
            <a:r>
              <a:rPr lang="fr-CA" sz="1000" b="1" u="sng" smtClean="0">
                <a:ea typeface="ＭＳ Ｐゴシック" pitchFamily="-103" charset="-128"/>
                <a:cs typeface="ＭＳ Ｐゴシック" pitchFamily="-103" charset="-128"/>
                <a:hlinkClick r:id="rId2"/>
              </a:rPr>
              <a:t>http://www.iris-recherche.qc.ca/wp-content/uploads/2013/12/Note-Budget-carbone-web-03.pdf</a:t>
            </a:r>
            <a:r>
              <a:rPr lang="fr-CA" sz="1000" b="1" u="sng" smtClean="0">
                <a:ea typeface="ＭＳ Ｐゴシック" pitchFamily="-103" charset="-128"/>
                <a:cs typeface="ＭＳ Ｐゴシック" pitchFamily="-103" charset="-128"/>
              </a:rPr>
              <a:t> </a:t>
            </a:r>
            <a:endParaRPr lang="fr-CA" sz="1000" smtClean="0">
              <a:ea typeface="ＭＳ Ｐゴシック" pitchFamily="-103" charset="-128"/>
              <a:cs typeface="ＭＳ Ｐゴシック" pitchFamily="-103" charset="-128"/>
            </a:endParaRPr>
          </a:p>
        </p:txBody>
      </p:sp>
      <p:pic>
        <p:nvPicPr>
          <p:cNvPr id="22532" name="Image 3"/>
          <p:cNvPicPr>
            <a:picLocks noChangeAspect="1"/>
          </p:cNvPicPr>
          <p:nvPr/>
        </p:nvPicPr>
        <p:blipFill>
          <a:blip r:embed="rId3"/>
          <a:srcRect/>
          <a:stretch>
            <a:fillRect/>
          </a:stretch>
        </p:blipFill>
        <p:spPr bwMode="auto">
          <a:xfrm>
            <a:off x="1828800" y="1600200"/>
            <a:ext cx="5276850" cy="47236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394461"/>
          </a:xfrm>
        </p:spPr>
        <p:txBody>
          <a:bodyPr/>
          <a:lstStyle/>
          <a:p>
            <a:pPr eaLnBrk="1" hangingPunct="1"/>
            <a:r>
              <a:rPr lang="fr-CA" b="1" dirty="0" smtClean="0">
                <a:solidFill>
                  <a:srgbClr val="000000"/>
                </a:solidFill>
              </a:rPr>
              <a:t>ALLOCATION DU BUDGET CARBONE: CONVERGENCE</a:t>
            </a:r>
            <a:endParaRPr lang="fr-CA" b="1" dirty="0">
              <a:solidFill>
                <a:srgbClr val="000000"/>
              </a:solidFill>
            </a:endParaRPr>
          </a:p>
        </p:txBody>
      </p:sp>
      <p:sp>
        <p:nvSpPr>
          <p:cNvPr id="3" name="Espace réservé du contenu 2"/>
          <p:cNvSpPr>
            <a:spLocks noGrp="1"/>
          </p:cNvSpPr>
          <p:nvPr>
            <p:ph idx="1"/>
          </p:nvPr>
        </p:nvSpPr>
        <p:spPr>
          <a:xfrm>
            <a:off x="549275" y="1600200"/>
            <a:ext cx="8042275" cy="5105400"/>
          </a:xfrm>
        </p:spPr>
        <p:txBody>
          <a:bodyPr/>
          <a:lstStyle/>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endParaRPr lang="fr-FR" sz="1200" u="sng" dirty="0" smtClean="0">
              <a:hlinkClick r:id="rId2"/>
            </a:endParaRPr>
          </a:p>
          <a:p>
            <a:pPr>
              <a:buNone/>
            </a:pPr>
            <a:r>
              <a:rPr lang="fr-FR" sz="1200" u="sng" dirty="0" smtClean="0">
                <a:hlinkClick r:id="rId2"/>
              </a:rPr>
              <a:t>http://iopscience.iop.org/article/10.1088/1748-9326/10/7/075004 </a:t>
            </a:r>
          </a:p>
        </p:txBody>
      </p:sp>
      <p:pic>
        <p:nvPicPr>
          <p:cNvPr id="4" name="Picture 2"/>
          <p:cNvPicPr>
            <a:picLocks noChangeAspect="1" noChangeArrowheads="1"/>
          </p:cNvPicPr>
          <p:nvPr/>
        </p:nvPicPr>
        <p:blipFill>
          <a:blip r:embed="rId3"/>
          <a:srcRect/>
          <a:stretch>
            <a:fillRect/>
          </a:stretch>
        </p:blipFill>
        <p:spPr bwMode="auto">
          <a:xfrm>
            <a:off x="762000" y="1600200"/>
            <a:ext cx="7619999" cy="4463142"/>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4" name="Titre 1"/>
          <p:cNvSpPr>
            <a:spLocks noGrp="1"/>
          </p:cNvSpPr>
          <p:nvPr>
            <p:ph type="title"/>
          </p:nvPr>
        </p:nvSpPr>
        <p:spPr>
          <a:xfrm>
            <a:off x="152400" y="0"/>
            <a:ext cx="8839200" cy="1600200"/>
          </a:xfrm>
        </p:spPr>
        <p:txBody>
          <a:bodyPr/>
          <a:lstStyle/>
          <a:p>
            <a:r>
              <a:rPr lang="fr-CA" b="1" dirty="0" smtClean="0">
                <a:solidFill>
                  <a:srgbClr val="000000"/>
                </a:solidFill>
                <a:ea typeface="ＭＳ Ｐゴシック" pitchFamily="-103" charset="-128"/>
                <a:cs typeface="ＭＳ Ｐゴシック" pitchFamily="-103" charset="-128"/>
              </a:rPr>
              <a:t>LE BUDGET CARBONE SUIVANT COP21 </a:t>
            </a:r>
            <a:endParaRPr lang="fr-CA" dirty="0" smtClean="0">
              <a:ea typeface="ＭＳ Ｐゴシック" pitchFamily="-103" charset="-128"/>
              <a:cs typeface="ＭＳ Ｐゴシック" pitchFamily="-103" charset="-128"/>
            </a:endParaRPr>
          </a:p>
        </p:txBody>
      </p:sp>
      <p:sp>
        <p:nvSpPr>
          <p:cNvPr id="23555" name="Espace réservé du contenu 2"/>
          <p:cNvSpPr>
            <a:spLocks noGrp="1"/>
          </p:cNvSpPr>
          <p:nvPr>
            <p:ph idx="1"/>
          </p:nvPr>
        </p:nvSpPr>
        <p:spPr/>
        <p:txBody>
          <a:bodyPr/>
          <a:lstStyle/>
          <a:p>
            <a:pPr>
              <a:buFont typeface="Wingdings 2" pitchFamily="-103" charset="2"/>
              <a:buNone/>
            </a:pPr>
            <a:r>
              <a:rPr lang="fr-CA" smtClean="0">
                <a:ea typeface="ＭＳ Ｐゴシック" pitchFamily="-103" charset="-128"/>
                <a:cs typeface="ＭＳ Ｐゴシック" pitchFamily="-103" charset="-128"/>
              </a:rPr>
              <a:t> </a:t>
            </a:r>
          </a:p>
        </p:txBody>
      </p:sp>
      <p:pic>
        <p:nvPicPr>
          <p:cNvPr id="23556" name="Image 3"/>
          <p:cNvPicPr>
            <a:picLocks noChangeAspect="1" noChangeArrowheads="1"/>
          </p:cNvPicPr>
          <p:nvPr/>
        </p:nvPicPr>
        <p:blipFill>
          <a:blip r:embed="rId2"/>
          <a:srcRect/>
          <a:stretch>
            <a:fillRect/>
          </a:stretch>
        </p:blipFill>
        <p:spPr bwMode="auto">
          <a:xfrm>
            <a:off x="990600" y="1600200"/>
            <a:ext cx="7239000" cy="487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8" name="Titre 1"/>
          <p:cNvSpPr>
            <a:spLocks noGrp="1"/>
          </p:cNvSpPr>
          <p:nvPr>
            <p:ph type="title"/>
          </p:nvPr>
        </p:nvSpPr>
        <p:spPr>
          <a:xfrm>
            <a:off x="549275" y="107950"/>
            <a:ext cx="8042275" cy="1492250"/>
          </a:xfrm>
        </p:spPr>
        <p:txBody>
          <a:bodyPr/>
          <a:lstStyle/>
          <a:p>
            <a:r>
              <a:rPr lang="fr-CA" b="1" smtClean="0">
                <a:solidFill>
                  <a:srgbClr val="000000"/>
                </a:solidFill>
                <a:ea typeface="ＭＳ Ｐゴシック" pitchFamily="-103" charset="-128"/>
                <a:cs typeface="ＭＳ Ｐゴシック" pitchFamily="-103" charset="-128"/>
              </a:rPr>
              <a:t>SEUIL DE L’ÉNERGIE FOSSILE TOUT COURT</a:t>
            </a:r>
          </a:p>
        </p:txBody>
      </p:sp>
      <p:sp>
        <p:nvSpPr>
          <p:cNvPr id="24579" name="Espace réservé du contenu 2"/>
          <p:cNvSpPr>
            <a:spLocks noGrp="1"/>
          </p:cNvSpPr>
          <p:nvPr>
            <p:ph idx="1"/>
          </p:nvPr>
        </p:nvSpPr>
        <p:spPr/>
        <p:txBody>
          <a:bodyPr/>
          <a:lstStyle/>
          <a:p>
            <a:pPr>
              <a:buFont typeface="Wingdings 2" pitchFamily="-103" charset="2"/>
              <a:buNone/>
            </a:pPr>
            <a:r>
              <a:rPr lang="fr-CA" smtClean="0">
                <a:ea typeface="ＭＳ Ｐゴシック" pitchFamily="-103" charset="-128"/>
                <a:cs typeface="ＭＳ Ｐゴシック" pitchFamily="-103" charset="-128"/>
              </a:rPr>
              <a:t> </a:t>
            </a:r>
          </a:p>
        </p:txBody>
      </p:sp>
      <p:pic>
        <p:nvPicPr>
          <p:cNvPr id="24580" name="Image 3"/>
          <p:cNvPicPr>
            <a:picLocks noChangeAspect="1" noChangeArrowheads="1"/>
          </p:cNvPicPr>
          <p:nvPr/>
        </p:nvPicPr>
        <p:blipFill>
          <a:blip r:embed="rId2"/>
          <a:srcRect/>
          <a:stretch>
            <a:fillRect/>
          </a:stretch>
        </p:blipFill>
        <p:spPr bwMode="auto">
          <a:xfrm>
            <a:off x="762000" y="1676400"/>
            <a:ext cx="7620000" cy="4800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b="1" dirty="0" smtClean="0">
                <a:solidFill>
                  <a:srgbClr val="000000"/>
                </a:solidFill>
              </a:rPr>
              <a:t>DEVANT LA CONTRADICTION</a:t>
            </a:r>
            <a:endParaRPr lang="fr-CA" b="1" dirty="0">
              <a:solidFill>
                <a:srgbClr val="000000"/>
              </a:solidFill>
            </a:endParaRPr>
          </a:p>
        </p:txBody>
      </p:sp>
      <p:sp>
        <p:nvSpPr>
          <p:cNvPr id="3" name="Espace réservé du contenu 2"/>
          <p:cNvSpPr>
            <a:spLocks noGrp="1"/>
          </p:cNvSpPr>
          <p:nvPr>
            <p:ph idx="1"/>
          </p:nvPr>
        </p:nvSpPr>
        <p:spPr/>
        <p:txBody>
          <a:bodyPr/>
          <a:lstStyle/>
          <a:p>
            <a:pPr>
              <a:buNone/>
            </a:pPr>
            <a:r>
              <a:rPr lang="fr-CA" dirty="0" smtClean="0"/>
              <a:t> </a:t>
            </a:r>
            <a:endParaRPr lang="fr-CA" dirty="0"/>
          </a:p>
        </p:txBody>
      </p:sp>
      <p:pic>
        <p:nvPicPr>
          <p:cNvPr id="101378" name="Picture 2"/>
          <p:cNvPicPr>
            <a:picLocks noChangeAspect="1" noChangeArrowheads="1"/>
          </p:cNvPicPr>
          <p:nvPr/>
        </p:nvPicPr>
        <p:blipFill>
          <a:blip r:embed="rId2"/>
          <a:srcRect/>
          <a:stretch>
            <a:fillRect/>
          </a:stretch>
        </p:blipFill>
        <p:spPr bwMode="auto">
          <a:xfrm>
            <a:off x="685800" y="1371600"/>
            <a:ext cx="7375525" cy="5059597"/>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958850"/>
          </a:xfrm>
        </p:spPr>
        <p:txBody>
          <a:bodyPr/>
          <a:lstStyle/>
          <a:p>
            <a:r>
              <a:rPr lang="fr-CA" b="1" dirty="0" smtClean="0">
                <a:solidFill>
                  <a:srgbClr val="000000"/>
                </a:solidFill>
              </a:rPr>
              <a:t>POINTS DE DÉPART AUTRES</a:t>
            </a:r>
            <a:endParaRPr lang="fr-CA" b="1" dirty="0">
              <a:solidFill>
                <a:srgbClr val="000000"/>
              </a:solidFill>
            </a:endParaRPr>
          </a:p>
        </p:txBody>
      </p:sp>
      <p:sp>
        <p:nvSpPr>
          <p:cNvPr id="3" name="Espace réservé du contenu 2"/>
          <p:cNvSpPr>
            <a:spLocks noGrp="1"/>
          </p:cNvSpPr>
          <p:nvPr>
            <p:ph idx="1"/>
          </p:nvPr>
        </p:nvSpPr>
        <p:spPr>
          <a:xfrm>
            <a:off x="381000" y="1295400"/>
            <a:ext cx="8381999" cy="5410200"/>
          </a:xfrm>
        </p:spPr>
        <p:txBody>
          <a:bodyPr/>
          <a:lstStyle/>
          <a:p>
            <a:r>
              <a:rPr lang="fr-CA" b="1" dirty="0" smtClean="0">
                <a:solidFill>
                  <a:srgbClr val="000000"/>
                </a:solidFill>
              </a:rPr>
              <a:t>ON CONSTATE LA FIN DU CAPITALISME, COMPORTANT:</a:t>
            </a:r>
          </a:p>
          <a:p>
            <a:pPr lvl="1"/>
            <a:r>
              <a:rPr lang="fr-CA" b="1" dirty="0" smtClean="0">
                <a:solidFill>
                  <a:srgbClr val="000000"/>
                </a:solidFill>
              </a:rPr>
              <a:t>EFFONDREMENT DE LA PRODUCTION INDUSTRIELLE</a:t>
            </a:r>
          </a:p>
          <a:p>
            <a:pPr lvl="1"/>
            <a:r>
              <a:rPr lang="fr-CA" b="1" dirty="0" smtClean="0">
                <a:solidFill>
                  <a:srgbClr val="000000"/>
                </a:solidFill>
              </a:rPr>
              <a:t>EFFONDREMENT DES POPULATIONS HUMAINES</a:t>
            </a:r>
          </a:p>
          <a:p>
            <a:r>
              <a:rPr lang="fr-CA" b="1" dirty="0" smtClean="0">
                <a:solidFill>
                  <a:srgbClr val="000000"/>
                </a:solidFill>
              </a:rPr>
              <a:t>ON CHERCHE À PRÉPARER LA SOCIÉTÉ POUR CELA, EN CIBLANT LA RÉSILIENCE.</a:t>
            </a:r>
          </a:p>
          <a:p>
            <a:pPr lvl="1"/>
            <a:r>
              <a:rPr lang="fr-CA" b="1" dirty="0" smtClean="0">
                <a:solidFill>
                  <a:srgbClr val="000000"/>
                </a:solidFill>
              </a:rPr>
              <a:t>BIEN SÛR, ON CHERCHE À RESTREINDRE LA CROISSANCE DÉMOGRAPHIQUE.</a:t>
            </a:r>
          </a:p>
          <a:p>
            <a:pPr lvl="1"/>
            <a:r>
              <a:rPr lang="fr-CA" b="1" dirty="0" smtClean="0">
                <a:solidFill>
                  <a:srgbClr val="000000"/>
                </a:solidFill>
              </a:rPr>
              <a:t>BIEN SÛR, ON CHERCHE À ENCOURAGER DES VALEURS NON MATÉRIALISTES.</a:t>
            </a:r>
          </a:p>
          <a:p>
            <a:r>
              <a:rPr lang="fr-CA" b="1" dirty="0" smtClean="0">
                <a:solidFill>
                  <a:srgbClr val="000000"/>
                </a:solidFill>
              </a:rPr>
              <a:t>MAIS LA DÉCROISSANCE ARRIVE PAR DÉFAUT.</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806449"/>
          </a:xfrm>
        </p:spPr>
        <p:txBody>
          <a:bodyPr/>
          <a:lstStyle/>
          <a:p>
            <a:r>
              <a:rPr lang="fr-CA" b="1" dirty="0" smtClean="0">
                <a:solidFill>
                  <a:srgbClr val="000000"/>
                </a:solidFill>
              </a:rPr>
              <a:t>L’ÊTRE HUMAIN</a:t>
            </a:r>
            <a:endParaRPr lang="fr-CA" b="1" dirty="0">
              <a:solidFill>
                <a:srgbClr val="000000"/>
              </a:solidFill>
            </a:endParaRPr>
          </a:p>
        </p:txBody>
      </p:sp>
      <p:sp>
        <p:nvSpPr>
          <p:cNvPr id="3" name="Espace réservé du contenu 2"/>
          <p:cNvSpPr>
            <a:spLocks noGrp="1"/>
          </p:cNvSpPr>
          <p:nvPr>
            <p:ph idx="1"/>
          </p:nvPr>
        </p:nvSpPr>
        <p:spPr>
          <a:xfrm>
            <a:off x="228600" y="914400"/>
            <a:ext cx="8686799" cy="5410200"/>
          </a:xfrm>
        </p:spPr>
        <p:txBody>
          <a:bodyPr/>
          <a:lstStyle/>
          <a:p>
            <a:r>
              <a:rPr lang="fr-CA" b="1" dirty="0" smtClean="0">
                <a:solidFill>
                  <a:srgbClr val="000000"/>
                </a:solidFill>
              </a:rPr>
              <a:t>L’HUMANITÉ S’INSÈRE DANS L’ÉCOSYSTÈME PLANÉTAIRE, ET LES ÊTRES HUMAINS DANS CEUX LOCAUX.</a:t>
            </a:r>
          </a:p>
          <a:p>
            <a:r>
              <a:rPr lang="fr-CA" b="1" dirty="0" smtClean="0">
                <a:solidFill>
                  <a:srgbClr val="000000"/>
                </a:solidFill>
              </a:rPr>
              <a:t>SA LIBERTÉ D’ACTION SE DÉFINIT DANS LA CONTRAINTE, SA LIBERTÉ DE PENSER DANS LA VARIANCE.  </a:t>
            </a:r>
          </a:p>
          <a:p>
            <a:r>
              <a:rPr lang="fr-CA" b="1" dirty="0" smtClean="0">
                <a:solidFill>
                  <a:srgbClr val="000000"/>
                </a:solidFill>
              </a:rPr>
              <a:t>SA VALEUR NE SE DÉFINIT PAS PAR SON NOMBRE.</a:t>
            </a:r>
          </a:p>
          <a:p>
            <a:r>
              <a:rPr lang="fr-CA" b="1" dirty="0" smtClean="0">
                <a:solidFill>
                  <a:srgbClr val="000000"/>
                </a:solidFill>
              </a:rPr>
              <a:t>LA RECONNAISSANCE DE SON CARACTÈRE SOCIAL COMPORTE UNE RECONNAISSANCE D’UNE CERTAINE INTIMITÉ DANS LES RELATIONS ENTRE LES PERSONNES À L’INTÉRIEUR DE DIFFÉRENTES SOCIÉTÉS.</a:t>
            </a: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4" name="Titre 1"/>
          <p:cNvSpPr>
            <a:spLocks noGrp="1"/>
          </p:cNvSpPr>
          <p:nvPr>
            <p:ph type="title"/>
          </p:nvPr>
        </p:nvSpPr>
        <p:spPr>
          <a:xfrm>
            <a:off x="0" y="107950"/>
            <a:ext cx="9144000" cy="1492250"/>
          </a:xfrm>
        </p:spPr>
        <p:txBody>
          <a:bodyPr/>
          <a:lstStyle/>
          <a:p>
            <a:r>
              <a:rPr lang="fr-CA" sz="4000" b="1" dirty="0" smtClean="0">
                <a:solidFill>
                  <a:srgbClr val="000000"/>
                </a:solidFill>
                <a:ea typeface="ＭＳ Ｐゴシック" pitchFamily="-103" charset="-128"/>
                <a:cs typeface="ＭＳ Ｐゴシック" pitchFamily="-103" charset="-128"/>
              </a:rPr>
              <a:t>PROJECTIONS DE</a:t>
            </a:r>
            <a:br>
              <a:rPr lang="fr-CA" sz="4000" b="1" dirty="0" smtClean="0">
                <a:solidFill>
                  <a:srgbClr val="000000"/>
                </a:solidFill>
                <a:ea typeface="ＭＳ Ｐゴシック" pitchFamily="-103" charset="-128"/>
                <a:cs typeface="ＭＳ Ｐゴシック" pitchFamily="-103" charset="-128"/>
              </a:rPr>
            </a:br>
            <a:r>
              <a:rPr lang="fr-CA" sz="4000" b="1" i="1" dirty="0" smtClean="0">
                <a:solidFill>
                  <a:srgbClr val="000000"/>
                </a:solidFill>
                <a:ea typeface="ＭＳ Ｐゴシック" pitchFamily="-103" charset="-128"/>
                <a:cs typeface="ＭＳ Ｐゴシック" pitchFamily="-103" charset="-128"/>
              </a:rPr>
              <a:t>HALTE À LA CROISSANCE</a:t>
            </a:r>
          </a:p>
        </p:txBody>
      </p:sp>
      <p:pic>
        <p:nvPicPr>
          <p:cNvPr id="18435" name="Espace réservé du contenu 3"/>
          <p:cNvPicPr>
            <a:picLocks noGrp="1"/>
          </p:cNvPicPr>
          <p:nvPr>
            <p:ph idx="1"/>
          </p:nvPr>
        </p:nvPicPr>
        <p:blipFill>
          <a:blip r:embed="rId2"/>
          <a:srcRect l="-25854" r="-25854"/>
          <a:stretch>
            <a:fillRect/>
          </a:stretch>
        </p:blipFill>
        <p:spPr>
          <a:xfrm>
            <a:off x="361950" y="1906588"/>
            <a:ext cx="8477250" cy="4113212"/>
          </a:xfrm>
        </p:spPr>
      </p:pic>
      <p:sp>
        <p:nvSpPr>
          <p:cNvPr id="18436" name="Rectangle 4"/>
          <p:cNvSpPr>
            <a:spLocks noChangeArrowheads="1"/>
          </p:cNvSpPr>
          <p:nvPr/>
        </p:nvSpPr>
        <p:spPr bwMode="auto">
          <a:xfrm>
            <a:off x="549275" y="2828925"/>
            <a:ext cx="8188325" cy="4340225"/>
          </a:xfrm>
          <a:prstGeom prst="rect">
            <a:avLst/>
          </a:prstGeom>
          <a:noFill/>
          <a:ln w="9525">
            <a:noFill/>
            <a:miter lim="800000"/>
            <a:headEnd/>
            <a:tailEnd/>
          </a:ln>
        </p:spPr>
        <p:txBody>
          <a:bodyPr>
            <a:prstTxWarp prst="textNoShape">
              <a:avLst/>
            </a:prstTxWarp>
            <a:spAutoFit/>
          </a:bodyPr>
          <a:lstStyle/>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200"/>
          </a:p>
          <a:p>
            <a:endParaRPr lang="en-CA" sz="1000"/>
          </a:p>
          <a:p>
            <a:endParaRPr lang="en-CA" sz="1000"/>
          </a:p>
          <a:p>
            <a:r>
              <a:rPr lang="en-CA" sz="1000"/>
              <a:t>Graham Turner, « A Comparison of The Limits to Growth with Thirty Years of Reality » (2009) - </a:t>
            </a:r>
            <a:r>
              <a:rPr lang="fr-CA" sz="1000" b="1" u="sng">
                <a:solidFill>
                  <a:srgbClr val="000000"/>
                </a:solidFill>
                <a:hlinkClick r:id="rId3"/>
              </a:rPr>
              <a:t>http://www.csiro.au/files/files/plje.pdf</a:t>
            </a:r>
            <a:endParaRPr lang="fr-CA" sz="1000" b="1"/>
          </a:p>
          <a:p>
            <a:r>
              <a:rPr lang="fr-CA" sz="1000"/>
              <a:t>Graham Turner, On the Cusp of Global Collapse?, Gaïa, 2012, p.123 – </a:t>
            </a:r>
          </a:p>
          <a:p>
            <a:r>
              <a:rPr lang="fr-CA" sz="1000" b="1" u="sng">
                <a:hlinkClick r:id="rId4"/>
              </a:rPr>
              <a:t>http://xa.yimg.com/kq/groups/18821650/435212220/name/</a:t>
            </a:r>
            <a:r>
              <a:rPr lang="fr-CA" sz="1000" b="1"/>
              <a:t>GAIA2_2012_116_124_Turner.pdf </a:t>
            </a:r>
            <a:endParaRPr lang="fr-CA" sz="1000"/>
          </a:p>
          <a:p>
            <a:endParaRPr lang="fr-CA" sz="1000">
              <a:solidFill>
                <a:srgbClr val="000000"/>
              </a:solidFill>
            </a:endParaRPr>
          </a:p>
          <a:p>
            <a:endParaRPr lang="fr-CA" sz="120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1035050"/>
          </a:xfrm>
        </p:spPr>
        <p:txBody>
          <a:bodyPr/>
          <a:lstStyle/>
          <a:p>
            <a:r>
              <a:rPr lang="fr-CA" b="1" dirty="0" smtClean="0">
                <a:solidFill>
                  <a:srgbClr val="000000"/>
                </a:solidFill>
              </a:rPr>
              <a:t>CRITIQUES ET ADHÉSIONS</a:t>
            </a:r>
            <a:endParaRPr lang="fr-CA" b="1" dirty="0">
              <a:solidFill>
                <a:srgbClr val="000000"/>
              </a:solidFill>
            </a:endParaRPr>
          </a:p>
        </p:txBody>
      </p:sp>
      <p:sp>
        <p:nvSpPr>
          <p:cNvPr id="3" name="Espace réservé du contenu 2"/>
          <p:cNvSpPr>
            <a:spLocks noGrp="1"/>
          </p:cNvSpPr>
          <p:nvPr>
            <p:ph idx="1"/>
          </p:nvPr>
        </p:nvSpPr>
        <p:spPr>
          <a:xfrm>
            <a:off x="549275" y="1295400"/>
            <a:ext cx="8042275" cy="4648200"/>
          </a:xfrm>
        </p:spPr>
        <p:txBody>
          <a:bodyPr/>
          <a:lstStyle/>
          <a:p>
            <a:r>
              <a:rPr lang="fr-CA" b="1" dirty="0" smtClean="0">
                <a:solidFill>
                  <a:srgbClr val="000000"/>
                </a:solidFill>
              </a:rPr>
              <a:t>IANIK MARCIL DANS </a:t>
            </a:r>
            <a:r>
              <a:rPr lang="fr-CA" b="1" i="1" dirty="0" smtClean="0">
                <a:solidFill>
                  <a:srgbClr val="000000"/>
                </a:solidFill>
              </a:rPr>
              <a:t>SORTIR LE QUÉBEC DU PÉTROLE</a:t>
            </a:r>
          </a:p>
          <a:p>
            <a:pPr lvl="1"/>
            <a:r>
              <a:rPr lang="fr-CA" b="1" dirty="0" smtClean="0">
                <a:solidFill>
                  <a:srgbClr val="000000"/>
                </a:solidFill>
              </a:rPr>
              <a:t>EFFONDREMENT VERS 2050, DONC ESPOIR</a:t>
            </a:r>
          </a:p>
          <a:p>
            <a:pPr lvl="1"/>
            <a:r>
              <a:rPr lang="fr-CA" b="1" dirty="0" smtClean="0">
                <a:solidFill>
                  <a:srgbClr val="000000"/>
                </a:solidFill>
              </a:rPr>
              <a:t>MANIFESTE POUR UN ÉLAN GLOBAL</a:t>
            </a:r>
          </a:p>
          <a:p>
            <a:r>
              <a:rPr lang="fr-CA" b="1" dirty="0" smtClean="0">
                <a:solidFill>
                  <a:srgbClr val="000000"/>
                </a:solidFill>
              </a:rPr>
              <a:t>ABRAHAM DANS SON CHAPITRE SECTORIEL</a:t>
            </a:r>
          </a:p>
          <a:p>
            <a:pPr lvl="1"/>
            <a:r>
              <a:rPr lang="fr-CA" b="1" dirty="0" smtClean="0">
                <a:solidFill>
                  <a:srgbClr val="000000"/>
                </a:solidFill>
              </a:rPr>
              <a:t>ATTEINDRE LES LIMITES DE LA CROISSANCE PASSE AUTREMENT, EXIGE UNE ANALYSE DE CAPITALISME.</a:t>
            </a:r>
          </a:p>
          <a:p>
            <a:pPr lvl="1"/>
            <a:r>
              <a:rPr lang="fr-CA" b="1" dirty="0" smtClean="0">
                <a:solidFill>
                  <a:srgbClr val="000000"/>
                </a:solidFill>
              </a:rPr>
              <a:t>LES AUTEURS DE </a:t>
            </a:r>
            <a:r>
              <a:rPr lang="fr-CA" b="1" i="1" dirty="0" smtClean="0">
                <a:solidFill>
                  <a:srgbClr val="000000"/>
                </a:solidFill>
              </a:rPr>
              <a:t>HALTE </a:t>
            </a:r>
            <a:r>
              <a:rPr lang="fr-CA" b="1" dirty="0" smtClean="0">
                <a:solidFill>
                  <a:srgbClr val="000000"/>
                </a:solidFill>
              </a:rPr>
              <a:t>PROPOSENT LE CONTRÔLE DÉMOGRAPHIQUE COMME SOLUTION.</a:t>
            </a:r>
          </a:p>
          <a:p>
            <a:r>
              <a:rPr lang="fr-CA" b="1" dirty="0" smtClean="0">
                <a:solidFill>
                  <a:srgbClr val="000000"/>
                </a:solidFill>
              </a:rPr>
              <a:t>DIAMOND: LES PRÉDICTIONS NE SE SONT PAS AVÉRÉES.</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92250"/>
          </a:xfrm>
        </p:spPr>
        <p:txBody>
          <a:bodyPr/>
          <a:lstStyle/>
          <a:p>
            <a:r>
              <a:rPr lang="fr-CA" b="1" dirty="0" smtClean="0">
                <a:solidFill>
                  <a:srgbClr val="000000"/>
                </a:solidFill>
              </a:rPr>
              <a:t> DENNIS MEADOWS, </a:t>
            </a:r>
            <a:br>
              <a:rPr lang="fr-CA" b="1" dirty="0" smtClean="0">
                <a:solidFill>
                  <a:srgbClr val="000000"/>
                </a:solidFill>
              </a:rPr>
            </a:br>
            <a:r>
              <a:rPr lang="fr-CA" b="1" dirty="0" smtClean="0">
                <a:solidFill>
                  <a:srgbClr val="000000"/>
                </a:solidFill>
              </a:rPr>
              <a:t>40 ANS APRÈS</a:t>
            </a:r>
            <a:endParaRPr lang="fr-CA" b="1" dirty="0">
              <a:solidFill>
                <a:srgbClr val="000000"/>
              </a:solidFill>
            </a:endParaRPr>
          </a:p>
        </p:txBody>
      </p:sp>
      <p:sp>
        <p:nvSpPr>
          <p:cNvPr id="3" name="Espace réservé du contenu 2"/>
          <p:cNvSpPr>
            <a:spLocks noGrp="1"/>
          </p:cNvSpPr>
          <p:nvPr>
            <p:ph idx="1"/>
          </p:nvPr>
        </p:nvSpPr>
        <p:spPr>
          <a:xfrm>
            <a:off x="0" y="1600200"/>
            <a:ext cx="9143999" cy="4495800"/>
          </a:xfrm>
        </p:spPr>
        <p:txBody>
          <a:bodyPr/>
          <a:lstStyle/>
          <a:p>
            <a:r>
              <a:rPr lang="en-CA" b="1" dirty="0" smtClean="0">
                <a:solidFill>
                  <a:srgbClr val="000000"/>
                </a:solidFill>
              </a:rPr>
              <a:t>“IN THE WORLD MODEL, IF YOU DON’T MAKE BIG CHANGES SOON—BACK IN THE ’70S OR ’80S—THEN IN THE PERIOD FROM 2020 TO 2050, POPULATION, INDUSTRY, FOOD AND THE OTHER VARIABLES REACH THEIR PEAKS AND THEN START TO FALL. THAT’S WHAT WE CALL COLLAPSE. NOW, IN REAL LIFE, WHAT WOULD THAT MEAN? IT IS NOT CLEAR. IN A WAY, IT IS LIKE BEING IN SAN FRANCISCO AND KNOWING THAT THERE IS GOING TO BE AN EARTHQUAKE AND THAT IT IS GOING TO CAUSE BUILDINGS TO FALL DOWN. WHICH BUILDINGS ARE GOING TO FALL DOWN, AND WHERE ARE THEY GOING TO FALL? WE JUST DON’T HAVE ANY WAY OF UNDERSTANDING THAT… </a:t>
            </a:r>
            <a:endParaRPr lang="en-CA" dirty="0" smtClean="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1187450"/>
          </a:xfrm>
        </p:spPr>
        <p:txBody>
          <a:bodyPr/>
          <a:lstStyle/>
          <a:p>
            <a:r>
              <a:rPr lang="fr-CA" b="1" dirty="0" smtClean="0">
                <a:solidFill>
                  <a:srgbClr val="000000"/>
                </a:solidFill>
              </a:rPr>
              <a:t>MA RÉPONSE</a:t>
            </a:r>
            <a:endParaRPr lang="fr-CA" b="1" dirty="0">
              <a:solidFill>
                <a:srgbClr val="000000"/>
              </a:solidFill>
            </a:endParaRPr>
          </a:p>
        </p:txBody>
      </p:sp>
      <p:sp>
        <p:nvSpPr>
          <p:cNvPr id="3" name="Espace réservé du contenu 2"/>
          <p:cNvSpPr>
            <a:spLocks noGrp="1"/>
          </p:cNvSpPr>
          <p:nvPr>
            <p:ph idx="1"/>
          </p:nvPr>
        </p:nvSpPr>
        <p:spPr>
          <a:xfrm>
            <a:off x="549275" y="1219200"/>
            <a:ext cx="8042275" cy="4724400"/>
          </a:xfrm>
        </p:spPr>
        <p:txBody>
          <a:bodyPr/>
          <a:lstStyle/>
          <a:p>
            <a:pPr>
              <a:buNone/>
            </a:pPr>
            <a:endParaRPr lang="fr-CA" b="1" dirty="0" smtClean="0">
              <a:solidFill>
                <a:srgbClr val="000000"/>
              </a:solidFill>
            </a:endParaRPr>
          </a:p>
          <a:p>
            <a:r>
              <a:rPr lang="fr-CA" b="1" dirty="0" smtClean="0">
                <a:solidFill>
                  <a:srgbClr val="000000"/>
                </a:solidFill>
              </a:rPr>
              <a:t>LA PRODUCTION INDUSTRIELLE DEPUIS 75 ANS A FOURNI UNE QUALITÉ DE VIE INIMAGINABLE AU MILLIARD D’ÊTRES HUMAINS QUI EN ONT PROFITÉ EN AYANT LE POUVOIR DE LA DIRIGER.</a:t>
            </a:r>
          </a:p>
          <a:p>
            <a:r>
              <a:rPr lang="fr-CA" b="1" dirty="0" smtClean="0">
                <a:solidFill>
                  <a:srgbClr val="000000"/>
                </a:solidFill>
              </a:rPr>
              <a:t>LES 100-200 ÉQUATIONS DU MODÈLE WORLD3 DE </a:t>
            </a:r>
            <a:r>
              <a:rPr lang="fr-CA" b="1" i="1" dirty="0" smtClean="0">
                <a:solidFill>
                  <a:srgbClr val="000000"/>
                </a:solidFill>
              </a:rPr>
              <a:t>HALTE À LA CROISSANCE </a:t>
            </a:r>
            <a:r>
              <a:rPr lang="fr-CA" b="1" dirty="0" smtClean="0">
                <a:solidFill>
                  <a:srgbClr val="000000"/>
                </a:solidFill>
              </a:rPr>
              <a:t>EXPLIQUENT LE PROCESSUS DE PRODUCTION INDUSTRIELLE – L’EXTRACTIVISME - DANS SA COMPLEXITÉ, PROCESSUS QUI ABOUTIRA À UN EFFONDREMENT À ASSEZ BRÈVE ÉCHÉANCE.</a:t>
            </a:r>
          </a:p>
          <a:p>
            <a:endParaRPr lang="fr-CA"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549275" y="1143000"/>
            <a:ext cx="8042275" cy="4800600"/>
          </a:xfrm>
        </p:spPr>
        <p:txBody>
          <a:bodyPr/>
          <a:lstStyle/>
          <a:p>
            <a:r>
              <a:rPr lang="en-CA" b="1" dirty="0" smtClean="0">
                <a:solidFill>
                  <a:srgbClr val="000000"/>
                </a:solidFill>
              </a:rPr>
              <a:t>WHAT WE KNOW IS THAT ENERGY, FOOD AND MATERIAL CONSUMPTION WILL CERTAINLY FALL, AND THAT IS LIKELY TO BE OCCASIONED BY ALL SORTS OF SOCIAL PROBLEMS THAT WE REALLY DIDN’T MODEL IN OUR ANALYSIS. IF THE PHYSICAL PARAMETERS OF THE PLANET ARE DECLINING, THERE IS VIRTUALLY NO CHANCE THAT FREEDOM, DEMOCRACY AND A LOT OF THE IMMATERIAL THINGS WE VALUE WILL BE GOING UP.”  </a:t>
            </a:r>
          </a:p>
          <a:p>
            <a:r>
              <a:rPr lang="en-CA" sz="1800" b="1" dirty="0" smtClean="0">
                <a:solidFill>
                  <a:srgbClr val="000000"/>
                </a:solidFill>
              </a:rPr>
              <a:t>READ MORE: </a:t>
            </a:r>
          </a:p>
          <a:p>
            <a:pPr>
              <a:buNone/>
            </a:pPr>
            <a:r>
              <a:rPr lang="en-CA" sz="1200" dirty="0" smtClean="0">
                <a:hlinkClick r:id="rId2"/>
              </a:rPr>
              <a:t>http://www.smithsonianmag.com/science-nature/is-it-too-late-for-sustainable-development-125411410/#gbgmxiqgddifkf8g.99</a:t>
            </a:r>
            <a:r>
              <a:rPr lang="en-CA" sz="1200" dirty="0" smtClean="0"/>
              <a:t> </a:t>
            </a:r>
          </a:p>
          <a:p>
            <a:pPr>
              <a:buNone/>
            </a:pPr>
            <a:endParaRPr lang="fr-CA"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p:txBody>
          <a:bodyPr/>
          <a:lstStyle/>
          <a:p>
            <a:r>
              <a:rPr lang="en-CA" sz="1800" b="1" dirty="0" smtClean="0">
                <a:solidFill>
                  <a:srgbClr val="000000"/>
                </a:solidFill>
              </a:rPr>
              <a:t>“WE ARE LIVING OFF THE SAVINGS OF BIODIVERSITY, FOSSIL FUEL ACCUMULATION, AGRICULTURAL SOIL BUILDUP AND GROUNDWATER ACCUMULATION, AND WHEN WE HAVE SPENT THEM, WE WILL BE BACK DOWN TO THE ANNUAL INCOME.</a:t>
            </a:r>
          </a:p>
          <a:p>
            <a:r>
              <a:rPr lang="en-CA" sz="1800" b="1" i="1" dirty="0" smtClean="0">
                <a:solidFill>
                  <a:srgbClr val="000000"/>
                </a:solidFill>
              </a:rPr>
              <a:t>LIMITS TO GROWTH </a:t>
            </a:r>
            <a:r>
              <a:rPr lang="en-CA" sz="1800" b="1" dirty="0" smtClean="0">
                <a:solidFill>
                  <a:srgbClr val="000000"/>
                </a:solidFill>
              </a:rPr>
              <a:t>IS ABSOLUTELY FOCUSING ON A BUBBLE, A BUBBLE IN POPULATION AND IN MATERIAL AND ENERGY CONSUMPTION.”</a:t>
            </a:r>
          </a:p>
          <a:p>
            <a:pPr>
              <a:buNone/>
            </a:pPr>
            <a:endParaRPr lang="en-CA" sz="1800" i="1" dirty="0" smtClean="0">
              <a:hlinkClick r:id="rId2"/>
            </a:endParaRPr>
          </a:p>
          <a:p>
            <a:pPr>
              <a:buNone/>
            </a:pPr>
            <a:endParaRPr lang="en-CA" sz="1800" i="1" dirty="0" smtClean="0">
              <a:hlinkClick r:id="rId2"/>
            </a:endParaRPr>
          </a:p>
          <a:p>
            <a:pPr>
              <a:buNone/>
            </a:pPr>
            <a:endParaRPr lang="en-CA" sz="1200" i="1" dirty="0" smtClean="0">
              <a:hlinkClick r:id="rId2"/>
            </a:endParaRPr>
          </a:p>
          <a:p>
            <a:pPr>
              <a:buNone/>
            </a:pPr>
            <a:r>
              <a:rPr lang="en-CA" sz="1200" i="1" dirty="0" smtClean="0">
                <a:hlinkClick r:id="rId2"/>
              </a:rPr>
              <a:t>http://www.smithsonianmag.com/science-nature/is-it-too-late-for-sustainable-development-125411410/#xH3cTJ8WTmbUtjoH.99</a:t>
            </a: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5602" name="Titre 1"/>
          <p:cNvSpPr>
            <a:spLocks noGrp="1"/>
          </p:cNvSpPr>
          <p:nvPr>
            <p:ph type="title"/>
          </p:nvPr>
        </p:nvSpPr>
        <p:spPr>
          <a:xfrm>
            <a:off x="549275" y="107950"/>
            <a:ext cx="8042275" cy="1492250"/>
          </a:xfrm>
        </p:spPr>
        <p:txBody>
          <a:bodyPr/>
          <a:lstStyle/>
          <a:p>
            <a:r>
              <a:rPr lang="fr-CA" b="1" smtClean="0">
                <a:solidFill>
                  <a:srgbClr val="000000"/>
                </a:solidFill>
                <a:ea typeface="ＭＳ Ｐゴシック" pitchFamily="-103" charset="-128"/>
                <a:cs typeface="ＭＳ Ｐゴシック" pitchFamily="-103" charset="-128"/>
              </a:rPr>
              <a:t>LES ILLUSIONS DE NOS DIRIGEANTS</a:t>
            </a:r>
          </a:p>
        </p:txBody>
      </p:sp>
      <p:sp>
        <p:nvSpPr>
          <p:cNvPr id="25603" name="Espace réservé du contenu 2"/>
          <p:cNvSpPr>
            <a:spLocks noGrp="1"/>
          </p:cNvSpPr>
          <p:nvPr>
            <p:ph idx="1"/>
          </p:nvPr>
        </p:nvSpPr>
        <p:spPr/>
        <p:txBody>
          <a:bodyPr/>
          <a:lstStyle/>
          <a:p>
            <a:pPr>
              <a:buFont typeface="Wingdings 2" pitchFamily="-103" charset="2"/>
              <a:buNone/>
            </a:pPr>
            <a:r>
              <a:rPr lang="fr-CA" smtClean="0">
                <a:ea typeface="ＭＳ Ｐゴシック" pitchFamily="-103" charset="-128"/>
                <a:cs typeface="ＭＳ Ｐゴシック" pitchFamily="-103" charset="-128"/>
              </a:rPr>
              <a:t> </a:t>
            </a:r>
          </a:p>
        </p:txBody>
      </p:sp>
      <p:pic>
        <p:nvPicPr>
          <p:cNvPr id="25604" name="Image 3"/>
          <p:cNvPicPr>
            <a:picLocks noChangeAspect="1" noChangeArrowheads="1"/>
          </p:cNvPicPr>
          <p:nvPr/>
        </p:nvPicPr>
        <p:blipFill>
          <a:blip r:embed="rId2"/>
          <a:srcRect/>
          <a:stretch>
            <a:fillRect/>
          </a:stretch>
        </p:blipFill>
        <p:spPr bwMode="auto">
          <a:xfrm>
            <a:off x="990600" y="1524000"/>
            <a:ext cx="7086600" cy="4876800"/>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Titre 9"/>
          <p:cNvSpPr>
            <a:spLocks noGrp="1"/>
          </p:cNvSpPr>
          <p:nvPr>
            <p:ph type="ctrTitle"/>
          </p:nvPr>
        </p:nvSpPr>
        <p:spPr>
          <a:xfrm>
            <a:off x="112713" y="152400"/>
            <a:ext cx="8955087" cy="1371600"/>
          </a:xfrm>
        </p:spPr>
        <p:txBody>
          <a:bodyPr>
            <a:noAutofit/>
          </a:bodyPr>
          <a:lstStyle/>
          <a:p>
            <a:pPr>
              <a:buClr>
                <a:srgbClr val="267CF2"/>
              </a:buClr>
              <a:defRPr/>
            </a:pP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rPr>
              <a:t/>
            </a:r>
            <a:br>
              <a:rPr lang="fr-CA" sz="4400" b="1" dirty="0" smtClean="0">
                <a:solidFill>
                  <a:srgbClr val="000000"/>
                </a:solidFill>
              </a:rPr>
            </a:br>
            <a:r>
              <a:rPr lang="fr-CA" sz="4400" b="1" dirty="0" smtClean="0">
                <a:solidFill>
                  <a:srgbClr val="000000"/>
                </a:solidFill>
                <a:ea typeface="ＭＳ Ｐゴシック" charset="-128"/>
                <a:cs typeface="ＭＳ Ｐゴシック" charset="-128"/>
              </a:rPr>
              <a:t>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 </a:t>
            </a:r>
            <a:br>
              <a:rPr lang="fr-CA" sz="4400" b="1" dirty="0" smtClean="0">
                <a:solidFill>
                  <a:srgbClr val="000000"/>
                </a:solidFill>
                <a:ea typeface="ＭＳ Ｐゴシック" charset="-128"/>
                <a:cs typeface="ＭＳ Ｐゴシック" charset="-128"/>
              </a:rPr>
            </a:br>
            <a:r>
              <a:rPr lang="fr-CA" sz="4400" b="1" dirty="0" smtClean="0">
                <a:solidFill>
                  <a:srgbClr val="000000"/>
                </a:solidFill>
                <a:ea typeface="ＭＳ Ｐゴシック" charset="-128"/>
                <a:cs typeface="ＭＳ Ｐゴシック" charset="-128"/>
              </a:rPr>
              <a:t>L’EMPREINTE ÉCOLOGIQUE: AUTRE CONTRAINTE DE BASE</a:t>
            </a:r>
            <a:endParaRPr lang="fr-CA" sz="4400" b="1" dirty="0">
              <a:solidFill>
                <a:srgbClr val="000000"/>
              </a:solidFill>
              <a:ea typeface="ＭＳ Ｐゴシック" charset="-128"/>
              <a:cs typeface="ＭＳ Ｐゴシック" charset="-128"/>
            </a:endParaRPr>
          </a:p>
        </p:txBody>
      </p:sp>
      <p:sp>
        <p:nvSpPr>
          <p:cNvPr id="15363" name="Sous-titre 10"/>
          <p:cNvSpPr>
            <a:spLocks noGrp="1"/>
          </p:cNvSpPr>
          <p:nvPr>
            <p:ph type="subTitle" idx="1"/>
          </p:nvPr>
        </p:nvSpPr>
        <p:spPr>
          <a:xfrm>
            <a:off x="112713" y="4089400"/>
            <a:ext cx="9031287" cy="2667000"/>
          </a:xfrm>
        </p:spPr>
        <p:txBody>
          <a:bodyPr/>
          <a:lstStyle/>
          <a:p>
            <a:pPr>
              <a:defRPr/>
            </a:pPr>
            <a:r>
              <a:rPr lang="fr-CA" sz="4000" b="1" dirty="0" smtClean="0">
                <a:solidFill>
                  <a:srgbClr val="000000"/>
                </a:solidFill>
              </a:rPr>
              <a:t> </a:t>
            </a:r>
          </a:p>
        </p:txBody>
      </p:sp>
      <p:pic>
        <p:nvPicPr>
          <p:cNvPr id="17412" name="Image 3" descr="Cliché 2009-03-05 11-42-10.tiff"/>
          <p:cNvPicPr>
            <a:picLocks noChangeAspect="1"/>
          </p:cNvPicPr>
          <p:nvPr/>
        </p:nvPicPr>
        <p:blipFill>
          <a:blip r:embed="rId2"/>
          <a:srcRect/>
          <a:stretch>
            <a:fillRect/>
          </a:stretch>
        </p:blipFill>
        <p:spPr bwMode="auto">
          <a:xfrm>
            <a:off x="304800" y="1685324"/>
            <a:ext cx="8153400" cy="4994876"/>
          </a:xfrm>
          <a:prstGeom prst="rect">
            <a:avLst/>
          </a:prstGeom>
          <a:noFill/>
          <a:ln w="9525">
            <a:noFill/>
            <a:miter lim="800000"/>
            <a:headEnd/>
            <a:tailEnd/>
          </a:ln>
        </p:spPr>
      </p:pic>
      <p:sp>
        <p:nvSpPr>
          <p:cNvPr id="17413" name="ZoneTexte 4"/>
          <p:cNvSpPr txBox="1">
            <a:spLocks noChangeArrowheads="1"/>
          </p:cNvSpPr>
          <p:nvPr/>
        </p:nvSpPr>
        <p:spPr bwMode="auto">
          <a:xfrm>
            <a:off x="847725" y="2362200"/>
            <a:ext cx="1971675" cy="1600200"/>
          </a:xfrm>
          <a:prstGeom prst="rect">
            <a:avLst/>
          </a:prstGeom>
          <a:solidFill>
            <a:schemeClr val="bg1"/>
          </a:solidFill>
          <a:ln w="9525">
            <a:solidFill>
              <a:schemeClr val="bg1"/>
            </a:solidFill>
            <a:miter lim="800000"/>
            <a:headEnd/>
            <a:tailEnd/>
          </a:ln>
        </p:spPr>
        <p:txBody>
          <a:bodyPr>
            <a:prstTxWarp prst="textNoShape">
              <a:avLst/>
            </a:prstTxWarp>
            <a:spAutoFit/>
          </a:bodyPr>
          <a:lstStyle/>
          <a:p>
            <a:endParaRPr lang="fr-CA"/>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8042275" cy="1492250"/>
          </a:xfrm>
        </p:spPr>
        <p:txBody>
          <a:bodyPr/>
          <a:lstStyle/>
          <a:p>
            <a:r>
              <a:rPr lang="fr-CA" b="1" dirty="0" smtClean="0">
                <a:solidFill>
                  <a:srgbClr val="000000"/>
                </a:solidFill>
              </a:rPr>
              <a:t> EMPREINTE ÉCOLOGIQUE DU QUÉBEC</a:t>
            </a:r>
            <a:endParaRPr lang="fr-CA" b="1" dirty="0">
              <a:solidFill>
                <a:srgbClr val="000000"/>
              </a:solidFill>
            </a:endParaRPr>
          </a:p>
        </p:txBody>
      </p:sp>
      <p:sp>
        <p:nvSpPr>
          <p:cNvPr id="3" name="Espace réservé du contenu 2"/>
          <p:cNvSpPr>
            <a:spLocks noGrp="1"/>
          </p:cNvSpPr>
          <p:nvPr>
            <p:ph idx="1"/>
          </p:nvPr>
        </p:nvSpPr>
        <p:spPr>
          <a:xfrm>
            <a:off x="549275" y="1600200"/>
            <a:ext cx="8042275" cy="4572000"/>
          </a:xfrm>
        </p:spPr>
        <p:txBody>
          <a:bodyPr/>
          <a:lstStyle/>
          <a:p>
            <a:pPr>
              <a:buNone/>
            </a:pPr>
            <a:r>
              <a:rPr lang="fr-CA" dirty="0" smtClean="0"/>
              <a:t> </a:t>
            </a:r>
          </a:p>
          <a:p>
            <a:pPr>
              <a:buNone/>
            </a:pPr>
            <a:endParaRPr lang="fr-CA" sz="1200" i="1" dirty="0" smtClean="0"/>
          </a:p>
          <a:p>
            <a:pPr>
              <a:buNone/>
            </a:pPr>
            <a:endParaRPr lang="fr-CA" sz="1200" i="1" dirty="0" smtClean="0"/>
          </a:p>
          <a:p>
            <a:pPr>
              <a:buNone/>
            </a:pPr>
            <a:endParaRPr lang="fr-CA" sz="1200" i="1" dirty="0" smtClean="0"/>
          </a:p>
          <a:p>
            <a:pPr>
              <a:buNone/>
            </a:pPr>
            <a:endParaRPr lang="fr-CA" sz="1200" i="1" dirty="0" smtClean="0"/>
          </a:p>
          <a:p>
            <a:pPr>
              <a:buNone/>
            </a:pPr>
            <a:endParaRPr lang="fr-CA" sz="1200" i="1" dirty="0" smtClean="0"/>
          </a:p>
          <a:p>
            <a:pPr>
              <a:buNone/>
            </a:pPr>
            <a:endParaRPr lang="fr-CA" sz="1200" i="1" dirty="0" smtClean="0"/>
          </a:p>
          <a:p>
            <a:pPr>
              <a:buNone/>
            </a:pPr>
            <a:endParaRPr lang="fr-CA" sz="1200" i="1" dirty="0" smtClean="0"/>
          </a:p>
          <a:p>
            <a:pPr>
              <a:buNone/>
            </a:pPr>
            <a:endParaRPr lang="fr-CA" sz="1200" i="1" dirty="0" smtClean="0"/>
          </a:p>
          <a:p>
            <a:pPr>
              <a:buNone/>
            </a:pPr>
            <a:r>
              <a:rPr lang="fr-CA" sz="1200" i="1" dirty="0" smtClean="0"/>
              <a:t>Rapport du vérificateur général à l’Assemble nationale pour l’année 2007-2008: Rapport du Commissaire au développement durable</a:t>
            </a:r>
            <a:r>
              <a:rPr lang="fr-CA" sz="1200" dirty="0" smtClean="0"/>
              <a:t>. Annexe: Empreinte écologique du Québec, section 12</a:t>
            </a:r>
            <a:endParaRPr lang="fr-CA" sz="1200" dirty="0"/>
          </a:p>
        </p:txBody>
      </p:sp>
      <p:pic>
        <p:nvPicPr>
          <p:cNvPr id="4" name="Image 3"/>
          <p:cNvPicPr>
            <a:picLocks noChangeAspect="1"/>
          </p:cNvPicPr>
          <p:nvPr/>
        </p:nvPicPr>
        <p:blipFill>
          <a:blip r:embed="rId2"/>
          <a:stretch>
            <a:fillRect/>
          </a:stretch>
        </p:blipFill>
        <p:spPr>
          <a:xfrm>
            <a:off x="148229" y="1828800"/>
            <a:ext cx="8847541" cy="3736975"/>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76200" y="188913"/>
            <a:ext cx="8816975" cy="1143000"/>
          </a:xfrm>
        </p:spPr>
        <p:txBody>
          <a:bodyPr/>
          <a:lstStyle/>
          <a:p>
            <a:pPr eaLnBrk="1" hangingPunct="1"/>
            <a:r>
              <a:rPr lang="fr-CA" sz="4000" b="1" dirty="0" smtClean="0">
                <a:solidFill>
                  <a:srgbClr val="000000"/>
                </a:solidFill>
                <a:ea typeface="ＭＳ Ｐゴシック" pitchFamily="-103" charset="-128"/>
                <a:cs typeface="ＭＳ Ｐゴシック" pitchFamily="-103" charset="-128"/>
              </a:rPr>
              <a:t>L’EMPREINTE ET L’INDICE DE DÉVELOPPEMENT HUMAIN</a:t>
            </a:r>
          </a:p>
        </p:txBody>
      </p:sp>
      <p:pic>
        <p:nvPicPr>
          <p:cNvPr id="19459" name="Picture 3"/>
          <p:cNvPicPr>
            <a:picLocks noGrp="1" noChangeAspect="1" noChangeArrowheads="1"/>
          </p:cNvPicPr>
          <p:nvPr>
            <p:ph idx="1"/>
          </p:nvPr>
        </p:nvPicPr>
        <p:blipFill>
          <a:blip r:embed="rId3"/>
          <a:srcRect l="-12508" r="-12508"/>
          <a:stretch>
            <a:fillRect/>
          </a:stretch>
        </p:blipFill>
        <p:spPr>
          <a:xfrm>
            <a:off x="549275" y="1600200"/>
            <a:ext cx="8042275" cy="5029200"/>
          </a:xfrm>
        </p:spPr>
      </p:pic>
      <p:sp>
        <p:nvSpPr>
          <p:cNvPr id="19460" name="Rectangle 4"/>
          <p:cNvSpPr>
            <a:spLocks noChangeArrowheads="1"/>
          </p:cNvSpPr>
          <p:nvPr/>
        </p:nvSpPr>
        <p:spPr bwMode="auto">
          <a:xfrm>
            <a:off x="4500563" y="1916113"/>
            <a:ext cx="2159000" cy="2376487"/>
          </a:xfrm>
          <a:prstGeom prst="rect">
            <a:avLst/>
          </a:prstGeom>
          <a:solidFill>
            <a:schemeClr val="bg1"/>
          </a:solidFill>
          <a:ln w="9525">
            <a:noFill/>
            <a:miter lim="800000"/>
            <a:headEnd/>
            <a:tailEnd/>
          </a:ln>
        </p:spPr>
        <p:txBody>
          <a:bodyPr wrap="none" anchor="ctr">
            <a:prstTxWarp prst="textNoShape">
              <a:avLst/>
            </a:prstTxWarp>
          </a:bodyPr>
          <a:lstStyle/>
          <a:p>
            <a:endParaRPr lang="fr-CA">
              <a:latin typeface="News Gothic MT" pitchFamily="-103" charset="0"/>
            </a:endParaRPr>
          </a:p>
        </p:txBody>
      </p:sp>
      <p:sp>
        <p:nvSpPr>
          <p:cNvPr id="19461" name="Text Box 5"/>
          <p:cNvSpPr txBox="1">
            <a:spLocks noChangeArrowheads="1"/>
          </p:cNvSpPr>
          <p:nvPr/>
        </p:nvSpPr>
        <p:spPr bwMode="auto">
          <a:xfrm>
            <a:off x="250825" y="1600200"/>
            <a:ext cx="4249738" cy="3216275"/>
          </a:xfrm>
          <a:prstGeom prst="rect">
            <a:avLst/>
          </a:prstGeom>
          <a:solidFill>
            <a:schemeClr val="bg1"/>
          </a:solidFill>
          <a:ln w="9525">
            <a:noFill/>
            <a:miter lim="800000"/>
            <a:headEnd/>
            <a:tailEnd/>
          </a:ln>
        </p:spPr>
        <p:txBody>
          <a:bodyPr>
            <a:prstTxWarp prst="textNoShape">
              <a:avLst/>
            </a:prstTxWarp>
            <a:spAutoFit/>
          </a:bodyPr>
          <a:lstStyle/>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a:p>
            <a:pPr>
              <a:spcBef>
                <a:spcPct val="50000"/>
              </a:spcBef>
            </a:pPr>
            <a:r>
              <a:rPr lang="fr-CA" sz="1400">
                <a:latin typeface="News Gothic MT" pitchFamily="-103" charset="0"/>
              </a:rPr>
              <a:t> </a:t>
            </a:r>
          </a:p>
          <a:p>
            <a:pPr>
              <a:spcBef>
                <a:spcPct val="50000"/>
              </a:spcBef>
            </a:pPr>
            <a:endParaRPr lang="fr-CA" sz="1400">
              <a:latin typeface="News Gothic MT" pitchFamily="-103" charset="0"/>
            </a:endParaRPr>
          </a:p>
          <a:p>
            <a:pPr>
              <a:spcBef>
                <a:spcPct val="50000"/>
              </a:spcBef>
            </a:pPr>
            <a:endParaRPr lang="fr-CA" sz="1400">
              <a:latin typeface="News Gothic MT" pitchFamily="-103" charset="0"/>
            </a:endParaRPr>
          </a:p>
        </p:txBody>
      </p:sp>
      <p:sp>
        <p:nvSpPr>
          <p:cNvPr id="19462" name="Text Box 6"/>
          <p:cNvSpPr txBox="1">
            <a:spLocks noChangeArrowheads="1"/>
          </p:cNvSpPr>
          <p:nvPr/>
        </p:nvSpPr>
        <p:spPr bwMode="auto">
          <a:xfrm>
            <a:off x="4724400" y="2106613"/>
            <a:ext cx="1081088" cy="385762"/>
          </a:xfrm>
          <a:prstGeom prst="rect">
            <a:avLst/>
          </a:prstGeom>
          <a:noFill/>
          <a:ln w="19050">
            <a:solidFill>
              <a:srgbClr val="FF3300"/>
            </a:solidFill>
            <a:miter lim="800000"/>
            <a:headEnd/>
            <a:tailEnd/>
          </a:ln>
        </p:spPr>
        <p:txBody>
          <a:bodyPr>
            <a:prstTxWarp prst="textNoShape">
              <a:avLst/>
            </a:prstTxWarp>
            <a:spAutoFit/>
          </a:bodyPr>
          <a:lstStyle/>
          <a:p>
            <a:pPr>
              <a:spcBef>
                <a:spcPct val="50000"/>
              </a:spcBef>
            </a:pPr>
            <a:r>
              <a:rPr lang="fr-CA">
                <a:latin typeface="News Gothic MT" pitchFamily="-103" charset="0"/>
              </a:rPr>
              <a:t>Canada</a:t>
            </a:r>
          </a:p>
        </p:txBody>
      </p:sp>
      <p:sp>
        <p:nvSpPr>
          <p:cNvPr id="19463" name="Line 7"/>
          <p:cNvSpPr>
            <a:spLocks noChangeShapeType="1"/>
          </p:cNvSpPr>
          <p:nvPr/>
        </p:nvSpPr>
        <p:spPr bwMode="auto">
          <a:xfrm>
            <a:off x="5805488" y="2457450"/>
            <a:ext cx="1223962" cy="792163"/>
          </a:xfrm>
          <a:prstGeom prst="line">
            <a:avLst/>
          </a:prstGeom>
          <a:noFill/>
          <a:ln w="38100">
            <a:solidFill>
              <a:srgbClr val="FF3300"/>
            </a:solidFill>
            <a:round/>
            <a:headEnd/>
            <a:tailEnd type="triangle" w="med" len="med"/>
          </a:ln>
        </p:spPr>
        <p:txBody>
          <a:bodyPr>
            <a:prstTxWarp prst="textNoShape">
              <a:avLst/>
            </a:prstTxWarp>
          </a:bodyPr>
          <a:lstStyle/>
          <a:p>
            <a:endParaRPr lang="fr-CA"/>
          </a:p>
        </p:txBody>
      </p:sp>
      <p:sp>
        <p:nvSpPr>
          <p:cNvPr id="158728" name="Rectangle 8"/>
          <p:cNvSpPr>
            <a:spLocks noChangeArrowheads="1"/>
          </p:cNvSpPr>
          <p:nvPr/>
        </p:nvSpPr>
        <p:spPr bwMode="auto">
          <a:xfrm>
            <a:off x="6324600" y="4816475"/>
            <a:ext cx="1219200" cy="504825"/>
          </a:xfrm>
          <a:prstGeom prst="rect">
            <a:avLst/>
          </a:prstGeom>
          <a:noFill/>
          <a:ln w="57150">
            <a:solidFill>
              <a:srgbClr val="FF3300"/>
            </a:solidFill>
            <a:miter lim="800000"/>
            <a:headEnd/>
            <a:tailEnd/>
          </a:ln>
        </p:spPr>
        <p:txBody>
          <a:bodyPr wrap="none" anchor="ctr">
            <a:prstTxWarp prst="textNoShape">
              <a:avLst/>
            </a:prstTxWarp>
          </a:bodyPr>
          <a:lstStyle/>
          <a:p>
            <a:endParaRPr lang="fr-CA">
              <a:latin typeface="News Gothic MT" pitchFamily="-103"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mph" presetSubtype="0" repeatCount="indefinite" fill="hold" grpId="0" nodeType="afterEffect">
                                  <p:stCondLst>
                                    <p:cond delay="0"/>
                                  </p:stCondLst>
                                  <p:childTnLst>
                                    <p:anim calcmode="discrete" valueType="str">
                                      <p:cBhvr>
                                        <p:cTn id="6" dur="500" fill="hold"/>
                                        <p:tgtEl>
                                          <p:spTgt spid="158728"/>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8" grpId="0" animBg="1"/>
    </p:bld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4000" cy="1492249"/>
          </a:xfrm>
        </p:spPr>
        <p:txBody>
          <a:bodyPr/>
          <a:lstStyle/>
          <a:p>
            <a:r>
              <a:rPr lang="fr-CA" b="1" dirty="0" smtClean="0">
                <a:solidFill>
                  <a:srgbClr val="000000"/>
                </a:solidFill>
              </a:rPr>
              <a:t>PORTRAIT DÉMOGRAPHIQUE 1: PAYS RICHES</a:t>
            </a:r>
            <a:endParaRPr lang="fr-CA" b="1" dirty="0">
              <a:solidFill>
                <a:srgbClr val="000000"/>
              </a:solidFill>
            </a:endParaRPr>
          </a:p>
        </p:txBody>
      </p:sp>
      <p:sp>
        <p:nvSpPr>
          <p:cNvPr id="3" name="Espace réservé du contenu 2"/>
          <p:cNvSpPr>
            <a:spLocks noGrp="1"/>
          </p:cNvSpPr>
          <p:nvPr>
            <p:ph idx="1"/>
          </p:nvPr>
        </p:nvSpPr>
        <p:spPr/>
        <p:txBody>
          <a:bodyPr/>
          <a:lstStyle/>
          <a:p>
            <a:pPr>
              <a:buNone/>
            </a:pPr>
            <a:r>
              <a:rPr lang="fr-CA" dirty="0" smtClean="0"/>
              <a:t> </a:t>
            </a:r>
            <a:endParaRPr lang="fr-CA" dirty="0"/>
          </a:p>
        </p:txBody>
      </p:sp>
      <p:pic>
        <p:nvPicPr>
          <p:cNvPr id="4" name="Image 3"/>
          <p:cNvPicPr>
            <a:picLocks noChangeAspect="1"/>
          </p:cNvPicPr>
          <p:nvPr/>
        </p:nvPicPr>
        <p:blipFill>
          <a:blip r:embed="rId2"/>
          <a:stretch>
            <a:fillRect/>
          </a:stretch>
        </p:blipFill>
        <p:spPr>
          <a:xfrm>
            <a:off x="1371600" y="1752600"/>
            <a:ext cx="6129693" cy="4004733"/>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46530"/>
          </a:xfrm>
        </p:spPr>
        <p:txBody>
          <a:bodyPr/>
          <a:lstStyle/>
          <a:p>
            <a:r>
              <a:rPr lang="fr-CA" b="1" dirty="0" smtClean="0">
                <a:solidFill>
                  <a:srgbClr val="000000"/>
                </a:solidFill>
              </a:rPr>
              <a:t>PORTRAIT DÉMOGRAPHIQUE 2: PAYS PAUVRES</a:t>
            </a:r>
            <a:endParaRPr lang="fr-CA" dirty="0"/>
          </a:p>
        </p:txBody>
      </p:sp>
      <p:sp>
        <p:nvSpPr>
          <p:cNvPr id="3" name="Espace réservé du contenu 2"/>
          <p:cNvSpPr>
            <a:spLocks noGrp="1"/>
          </p:cNvSpPr>
          <p:nvPr>
            <p:ph idx="1"/>
          </p:nvPr>
        </p:nvSpPr>
        <p:spPr>
          <a:xfrm>
            <a:off x="549275" y="1600200"/>
            <a:ext cx="8042275" cy="4876800"/>
          </a:xfrm>
        </p:spPr>
        <p:txBody>
          <a:bodyPr/>
          <a:lstStyle/>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endParaRPr lang="fr-CA" sz="1100" dirty="0" smtClean="0"/>
          </a:p>
          <a:p>
            <a:pPr>
              <a:buNone/>
            </a:pPr>
            <a:r>
              <a:rPr lang="fr-CA" sz="1100" dirty="0" smtClean="0"/>
              <a:t>SOURCE: </a:t>
            </a:r>
            <a:r>
              <a:rPr lang="fr-CA" sz="1100" i="1" dirty="0" smtClean="0"/>
              <a:t>The Security Demographic</a:t>
            </a:r>
            <a:endParaRPr lang="fr-CA" sz="1100" i="1" dirty="0"/>
          </a:p>
        </p:txBody>
      </p:sp>
      <p:pic>
        <p:nvPicPr>
          <p:cNvPr id="4" name="Image 3"/>
          <p:cNvPicPr>
            <a:picLocks noChangeAspect="1"/>
          </p:cNvPicPr>
          <p:nvPr/>
        </p:nvPicPr>
        <p:blipFill>
          <a:blip r:embed="rId2"/>
          <a:stretch>
            <a:fillRect/>
          </a:stretch>
        </p:blipFill>
        <p:spPr>
          <a:xfrm>
            <a:off x="1295400" y="1554480"/>
            <a:ext cx="6096000" cy="438912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Titre 1"/>
          <p:cNvSpPr>
            <a:spLocks noGrp="1"/>
          </p:cNvSpPr>
          <p:nvPr>
            <p:ph type="title"/>
          </p:nvPr>
        </p:nvSpPr>
        <p:spPr>
          <a:xfrm>
            <a:off x="228600" y="107950"/>
            <a:ext cx="8610600" cy="1492250"/>
          </a:xfrm>
        </p:spPr>
        <p:txBody>
          <a:bodyPr/>
          <a:lstStyle/>
          <a:p>
            <a:r>
              <a:rPr lang="fr-CA" b="1" dirty="0" smtClean="0">
                <a:solidFill>
                  <a:srgbClr val="000000"/>
                </a:solidFill>
                <a:ea typeface="ＭＳ Ｐゴシック" pitchFamily="-103" charset="-128"/>
                <a:cs typeface="ＭＳ Ｐゴシック" pitchFamily="-103" charset="-128"/>
              </a:rPr>
              <a:t>UN DÉBORDEMENT QUI S’ANNONCE</a:t>
            </a:r>
          </a:p>
        </p:txBody>
      </p:sp>
      <p:sp>
        <p:nvSpPr>
          <p:cNvPr id="21507" name="Espace réservé du contenu 2"/>
          <p:cNvSpPr>
            <a:spLocks noGrp="1"/>
          </p:cNvSpPr>
          <p:nvPr>
            <p:ph idx="1"/>
          </p:nvPr>
        </p:nvSpPr>
        <p:spPr/>
        <p:txBody>
          <a:bodyPr/>
          <a:lstStyle/>
          <a:p>
            <a:pPr>
              <a:buFont typeface="Wingdings 2" pitchFamily="-103" charset="2"/>
              <a:buNone/>
            </a:pPr>
            <a:r>
              <a:rPr lang="fr-CA" smtClean="0">
                <a:ea typeface="ＭＳ Ｐゴシック" pitchFamily="-103" charset="-128"/>
                <a:cs typeface="ＭＳ Ｐゴシック" pitchFamily="-103" charset="-128"/>
              </a:rPr>
              <a:t> </a:t>
            </a:r>
          </a:p>
        </p:txBody>
      </p:sp>
      <p:pic>
        <p:nvPicPr>
          <p:cNvPr id="21508" name="Image 3"/>
          <p:cNvPicPr>
            <a:picLocks noChangeAspect="1" noChangeArrowheads="1"/>
          </p:cNvPicPr>
          <p:nvPr/>
        </p:nvPicPr>
        <p:blipFill>
          <a:blip r:embed="rId2"/>
          <a:srcRect/>
          <a:stretch>
            <a:fillRect/>
          </a:stretch>
        </p:blipFill>
        <p:spPr bwMode="auto">
          <a:xfrm>
            <a:off x="1066800" y="1600200"/>
            <a:ext cx="6858000" cy="4800600"/>
          </a:xfrm>
          <a:prstGeom prst="rect">
            <a:avLst/>
          </a:prstGeom>
          <a:noFill/>
          <a:ln w="9525">
            <a:noFill/>
            <a:miter lim="800000"/>
            <a:headEnd/>
            <a:tailEnd/>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1"/>
            <a:ext cx="8042275" cy="1035050"/>
          </a:xfrm>
        </p:spPr>
        <p:txBody>
          <a:bodyPr/>
          <a:lstStyle/>
          <a:p>
            <a:r>
              <a:rPr lang="fr-CA" b="1" dirty="0" smtClean="0">
                <a:solidFill>
                  <a:srgbClr val="000000"/>
                </a:solidFill>
              </a:rPr>
              <a:t>HARDIN, POUR CLORE</a:t>
            </a:r>
            <a:endParaRPr lang="fr-CA" b="1" dirty="0">
              <a:solidFill>
                <a:srgbClr val="000000"/>
              </a:solidFill>
            </a:endParaRPr>
          </a:p>
        </p:txBody>
      </p:sp>
      <p:sp>
        <p:nvSpPr>
          <p:cNvPr id="3" name="Espace réservé du contenu 2"/>
          <p:cNvSpPr>
            <a:spLocks noGrp="1"/>
          </p:cNvSpPr>
          <p:nvPr>
            <p:ph idx="1"/>
          </p:nvPr>
        </p:nvSpPr>
        <p:spPr>
          <a:xfrm>
            <a:off x="549275" y="1371600"/>
            <a:ext cx="8042275" cy="4572000"/>
          </a:xfrm>
        </p:spPr>
        <p:txBody>
          <a:bodyPr/>
          <a:lstStyle/>
          <a:p>
            <a:r>
              <a:rPr lang="en-CA" b="1" dirty="0" smtClean="0">
                <a:solidFill>
                  <a:srgbClr val="000000"/>
                </a:solidFill>
              </a:rPr>
              <a:t>“I AM USING THE WORD "TRAGEDY" AS THE PHILOSOPHER WHITEHEAD USED IT (7): "THE ESSENCE OF DRAMATIC TRAGEDY IS NOT UNHAPPINESS. IT RESIDES IN THE SOLEMNITY OF THE REMORSELESS WORKING OF THINGS.””</a:t>
            </a:r>
          </a:p>
          <a:p>
            <a:r>
              <a:rPr lang="en-CA" b="1" dirty="0" smtClean="0">
                <a:solidFill>
                  <a:srgbClr val="000000"/>
                </a:solidFill>
              </a:rPr>
              <a:t>IL POURSUIT: “THIS INEVITABLENESS OF DESTINY CAN ONLY BE ILLUSTRATED IN TERMS OF HUMAN LIFE BY INCIDENTS WHICH IN FACT INVOLVE UNHAPPINESS. FOR IT IS ONLY BY THEM THAT THE FUTILITY OF ESCAPE CAN BE MADE EVIDENT IN THE DRAMA.”</a:t>
            </a:r>
          </a:p>
          <a:p>
            <a:endParaRPr lang="fr-CA" dirty="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dirty="0" smtClean="0"/>
              <a:t> </a:t>
            </a:r>
            <a:endParaRPr lang="fr-CA" dirty="0"/>
          </a:p>
        </p:txBody>
      </p:sp>
      <p:sp>
        <p:nvSpPr>
          <p:cNvPr id="3" name="Espace réservé du contenu 2"/>
          <p:cNvSpPr>
            <a:spLocks noGrp="1"/>
          </p:cNvSpPr>
          <p:nvPr>
            <p:ph idx="1"/>
          </p:nvPr>
        </p:nvSpPr>
        <p:spPr>
          <a:xfrm>
            <a:off x="152400" y="304800"/>
            <a:ext cx="8915399" cy="5638800"/>
          </a:xfrm>
        </p:spPr>
        <p:txBody>
          <a:bodyPr/>
          <a:lstStyle/>
          <a:p>
            <a:pPr algn="ctr">
              <a:buNone/>
            </a:pPr>
            <a:r>
              <a:rPr lang="fr-CA" sz="4400" b="1" dirty="0" smtClean="0"/>
              <a:t> 1. </a:t>
            </a:r>
            <a:r>
              <a:rPr lang="fr-CA" sz="4400" b="1" dirty="0" smtClean="0">
                <a:solidFill>
                  <a:srgbClr val="000000"/>
                </a:solidFill>
              </a:rPr>
              <a:t>SI SES EFFETS PERVERS SONT SI GRAVES, POURQUOI L’EXTRACTIVISME N’A-T-IL JAMAIS ÉTÉ AUSSI DYNAMIQUE?</a:t>
            </a:r>
            <a:r>
              <a:rPr lang="fr-CA" sz="4400" dirty="0" smtClean="0"/>
              <a:t> </a:t>
            </a:r>
          </a:p>
          <a:p>
            <a:pPr algn="ctr">
              <a:buNone/>
            </a:pPr>
            <a:r>
              <a:rPr lang="fr-CA" sz="4400" b="1" dirty="0" smtClean="0">
                <a:solidFill>
                  <a:srgbClr val="000000"/>
                </a:solidFill>
              </a:rPr>
              <a:t>2. COMMENT SE FAIT-IL QU’IL NE SOIT PAS DAVANTAGE REMIS EN QUESTION?</a:t>
            </a:r>
          </a:p>
          <a:p>
            <a:pPr lvl="0" algn="ctr">
              <a:buNone/>
            </a:pPr>
            <a:endParaRPr lang="fr-CA" sz="4400" b="1" dirty="0" smtClean="0">
              <a:solidFill>
                <a:srgbClr val="000000"/>
              </a:solidFill>
            </a:endParaRPr>
          </a:p>
          <a:p>
            <a:pPr algn="ctr">
              <a:buNone/>
            </a:pPr>
            <a:endParaRPr lang="fr-CA"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549275" y="107950"/>
            <a:ext cx="7908926" cy="1492250"/>
          </a:xfrm>
        </p:spPr>
        <p:txBody>
          <a:bodyPr/>
          <a:lstStyle/>
          <a:p>
            <a:r>
              <a:rPr lang="fr-CA" b="1" dirty="0" smtClean="0">
                <a:solidFill>
                  <a:srgbClr val="000000"/>
                </a:solidFill>
              </a:rPr>
              <a:t>L’ÊTRE HUMAIN: (ÉC0)SUICIDAIRE?</a:t>
            </a:r>
            <a:endParaRPr lang="fr-CA" b="1" dirty="0">
              <a:solidFill>
                <a:srgbClr val="000000"/>
              </a:solidFill>
            </a:endParaRPr>
          </a:p>
        </p:txBody>
      </p:sp>
      <p:sp>
        <p:nvSpPr>
          <p:cNvPr id="3" name="Espace réservé du contenu 2"/>
          <p:cNvSpPr>
            <a:spLocks noGrp="1"/>
          </p:cNvSpPr>
          <p:nvPr>
            <p:ph idx="1"/>
          </p:nvPr>
        </p:nvSpPr>
        <p:spPr>
          <a:xfrm>
            <a:off x="549275" y="2438400"/>
            <a:ext cx="8042275" cy="3886200"/>
          </a:xfrm>
        </p:spPr>
        <p:txBody>
          <a:bodyPr/>
          <a:lstStyle/>
          <a:p>
            <a:r>
              <a:rPr lang="fr-CA" b="1" dirty="0" smtClean="0">
                <a:solidFill>
                  <a:srgbClr val="000000"/>
                </a:solidFill>
              </a:rPr>
              <a:t>APPROCHE POUR COMPRENDRE L’EFFONDREMENT DE </a:t>
            </a:r>
            <a:r>
              <a:rPr lang="fr-CA" b="1" i="1" dirty="0" smtClean="0">
                <a:solidFill>
                  <a:srgbClr val="000000"/>
                </a:solidFill>
              </a:rPr>
              <a:t>HALTE À LA CROISSANCE </a:t>
            </a:r>
            <a:r>
              <a:rPr lang="fr-CA" b="1" dirty="0" smtClean="0">
                <a:solidFill>
                  <a:srgbClr val="000000"/>
                </a:solidFill>
              </a:rPr>
              <a:t>:   </a:t>
            </a:r>
          </a:p>
          <a:p>
            <a:pPr lvl="1"/>
            <a:r>
              <a:rPr lang="fr-CA" b="1" dirty="0" smtClean="0">
                <a:solidFill>
                  <a:srgbClr val="000000"/>
                </a:solidFill>
              </a:rPr>
              <a:t>JARED DIAMOND ET </a:t>
            </a:r>
            <a:r>
              <a:rPr lang="fr-CA" b="1" i="1" dirty="0" smtClean="0">
                <a:solidFill>
                  <a:srgbClr val="000000"/>
                </a:solidFill>
              </a:rPr>
              <a:t>EFFONDREMENT (COLLAPSE)</a:t>
            </a:r>
          </a:p>
          <a:p>
            <a:pPr lvl="1"/>
            <a:r>
              <a:rPr lang="fr-CA" b="1" dirty="0" smtClean="0">
                <a:solidFill>
                  <a:srgbClr val="000000"/>
                </a:solidFill>
              </a:rPr>
              <a:t>EXEMPLE EMBLÉMATIQUE: ÎLE DE PÂQUES ET LA TENDANCE « ÉCOSUICAIRE »</a:t>
            </a:r>
          </a:p>
          <a:p>
            <a:pPr lvl="1"/>
            <a:endParaRPr lang="fr-CA" b="1" dirty="0" smtClean="0">
              <a:solidFill>
                <a:srgbClr val="000000"/>
              </a:solidFill>
            </a:endParaRPr>
          </a:p>
          <a:p>
            <a:r>
              <a:rPr lang="fr-CA" b="1" dirty="0" smtClean="0">
                <a:solidFill>
                  <a:srgbClr val="000000"/>
                </a:solidFill>
              </a:rPr>
              <a:t>1A. D’OÙ VIENDRAIT CETTE TENDANCE À L’AUTODESTRUCTION?</a:t>
            </a:r>
          </a:p>
          <a:p>
            <a:endParaRPr lang="fr-CA" b="1" dirty="0" smtClean="0">
              <a:solidFill>
                <a:srgbClr val="000000"/>
              </a:solidFill>
            </a:endParaRPr>
          </a:p>
          <a:p>
            <a:endParaRPr lang="fr-CA" b="1" dirty="0" smtClean="0">
              <a:solidFill>
                <a:srgbClr val="000000"/>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0" y="107950"/>
            <a:ext cx="9143999" cy="1492250"/>
          </a:xfrm>
        </p:spPr>
        <p:txBody>
          <a:bodyPr/>
          <a:lstStyle/>
          <a:p>
            <a:r>
              <a:rPr lang="fr-CA" sz="4400" b="1" dirty="0" smtClean="0">
                <a:solidFill>
                  <a:srgbClr val="000000"/>
                </a:solidFill>
              </a:rPr>
              <a:t>DÉTOUR ANTHROPOLOGIQUE FACE À LA SOCIÉTÉ INHUMAINE</a:t>
            </a:r>
            <a:endParaRPr lang="fr-CA" sz="4400" b="1" dirty="0">
              <a:solidFill>
                <a:srgbClr val="000000"/>
              </a:solidFill>
            </a:endParaRPr>
          </a:p>
        </p:txBody>
      </p:sp>
      <p:sp>
        <p:nvSpPr>
          <p:cNvPr id="3" name="Espace réservé du contenu 2"/>
          <p:cNvSpPr>
            <a:spLocks noGrp="1"/>
          </p:cNvSpPr>
          <p:nvPr>
            <p:ph idx="1"/>
          </p:nvPr>
        </p:nvSpPr>
        <p:spPr>
          <a:xfrm>
            <a:off x="549275" y="1752600"/>
            <a:ext cx="8042275" cy="4191000"/>
          </a:xfrm>
        </p:spPr>
        <p:txBody>
          <a:bodyPr/>
          <a:lstStyle/>
          <a:p>
            <a:r>
              <a:rPr lang="fr-CA" b="1" dirty="0" smtClean="0">
                <a:solidFill>
                  <a:srgbClr val="000000"/>
                </a:solidFill>
              </a:rPr>
              <a:t>DANIEL TANURO: « L’INQUIÉTANTE PENSÉE DU MENTOR ÉCOLOGISTE DE M. SARKOZY » (2008)</a:t>
            </a:r>
          </a:p>
          <a:p>
            <a:pPr lvl="1"/>
            <a:r>
              <a:rPr lang="fr-CA" b="1" dirty="0" smtClean="0">
                <a:solidFill>
                  <a:srgbClr val="000000"/>
                </a:solidFill>
              </a:rPr>
              <a:t>PROBLÉMATIQUES DE DÉMOGRAPHIE ET D’IMMIGRATION</a:t>
            </a:r>
          </a:p>
          <a:p>
            <a:r>
              <a:rPr lang="fr-CA" b="1" i="1" dirty="0" smtClean="0">
                <a:solidFill>
                  <a:srgbClr val="000000"/>
                </a:solidFill>
              </a:rPr>
              <a:t>QUESTIONING COLLAPSE </a:t>
            </a:r>
            <a:r>
              <a:rPr lang="fr-CA" b="1" dirty="0" smtClean="0">
                <a:solidFill>
                  <a:srgbClr val="000000"/>
                </a:solidFill>
              </a:rPr>
              <a:t>(2010)</a:t>
            </a:r>
          </a:p>
          <a:p>
            <a:pPr lvl="1"/>
            <a:r>
              <a:rPr lang="fr-CA" b="1" dirty="0" smtClean="0">
                <a:solidFill>
                  <a:srgbClr val="000000"/>
                </a:solidFill>
              </a:rPr>
              <a:t>HUNT ET LIPO: « ECOLOGICAL CATASTROPHE, COLLAPSE AND THE MYTH OF ‘ECOCIDE’ ON RAPA NUI (EASTER ISLAND) ».</a:t>
            </a:r>
          </a:p>
          <a:p>
            <a:pPr lvl="1"/>
            <a:r>
              <a:rPr lang="fr-CA" b="1" dirty="0" smtClean="0">
                <a:solidFill>
                  <a:srgbClr val="000000"/>
                </a:solidFill>
              </a:rPr>
              <a:t>McANANY ET YOFFEE: « WHY WE QUESTION </a:t>
            </a:r>
            <a:r>
              <a:rPr lang="fr-CA" b="1" i="1" dirty="0" smtClean="0">
                <a:solidFill>
                  <a:srgbClr val="000000"/>
                </a:solidFill>
              </a:rPr>
              <a:t>COLLAPSE </a:t>
            </a:r>
            <a:r>
              <a:rPr lang="fr-CA" b="1" dirty="0" smtClean="0">
                <a:solidFill>
                  <a:srgbClr val="000000"/>
                </a:solidFill>
              </a:rPr>
              <a:t>AND STUDY HUMAN RESILIENCE, ECOLOGICAL VULNERABILITY AND THE AFTERMATH OF EMPIRE »</a:t>
            </a:r>
            <a:endParaRPr lang="fr-CA" b="1" dirty="0">
              <a:solidFill>
                <a:srgbClr val="000000"/>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re 1"/>
          <p:cNvSpPr>
            <a:spLocks noGrp="1"/>
          </p:cNvSpPr>
          <p:nvPr>
            <p:ph type="title"/>
          </p:nvPr>
        </p:nvSpPr>
        <p:spPr>
          <a:xfrm>
            <a:off x="228600" y="107951"/>
            <a:ext cx="8610599" cy="958850"/>
          </a:xfrm>
        </p:spPr>
        <p:txBody>
          <a:bodyPr/>
          <a:lstStyle/>
          <a:p>
            <a:r>
              <a:rPr lang="fr-CA" b="1" dirty="0" smtClean="0">
                <a:solidFill>
                  <a:srgbClr val="000000"/>
                </a:solidFill>
              </a:rPr>
              <a:t>LE CAS DE JARED DIAMOND</a:t>
            </a:r>
            <a:endParaRPr lang="fr-CA" b="1" dirty="0">
              <a:solidFill>
                <a:srgbClr val="000000"/>
              </a:solidFill>
            </a:endParaRPr>
          </a:p>
        </p:txBody>
      </p:sp>
      <p:sp>
        <p:nvSpPr>
          <p:cNvPr id="3" name="Espace réservé du contenu 2"/>
          <p:cNvSpPr>
            <a:spLocks noGrp="1"/>
          </p:cNvSpPr>
          <p:nvPr>
            <p:ph idx="1"/>
          </p:nvPr>
        </p:nvSpPr>
        <p:spPr>
          <a:xfrm>
            <a:off x="549275" y="1066801"/>
            <a:ext cx="8042275" cy="5638799"/>
          </a:xfrm>
        </p:spPr>
        <p:txBody>
          <a:bodyPr/>
          <a:lstStyle/>
          <a:p>
            <a:r>
              <a:rPr lang="fr-CA" b="1" dirty="0" smtClean="0">
                <a:solidFill>
                  <a:srgbClr val="000000"/>
                </a:solidFill>
              </a:rPr>
              <a:t>SURPOPULATION UN ÉLÉMENT DANS L’EFFONDREMENT DE RAPA NUI?</a:t>
            </a:r>
          </a:p>
          <a:p>
            <a:r>
              <a:rPr lang="fr-CA" b="1" dirty="0" smtClean="0">
                <a:solidFill>
                  <a:srgbClr val="000000"/>
                </a:solidFill>
              </a:rPr>
              <a:t>INFORMATIONS DÉPASSÉES?</a:t>
            </a:r>
          </a:p>
          <a:p>
            <a:r>
              <a:rPr lang="fr-CA" b="1" dirty="0" smtClean="0">
                <a:solidFill>
                  <a:srgbClr val="000000"/>
                </a:solidFill>
              </a:rPr>
              <a:t>ÉCOCIDE </a:t>
            </a:r>
            <a:r>
              <a:rPr lang="fr-CA" b="1" i="1" dirty="0" smtClean="0">
                <a:solidFill>
                  <a:srgbClr val="000000"/>
                </a:solidFill>
              </a:rPr>
              <a:t>ET </a:t>
            </a:r>
            <a:r>
              <a:rPr lang="fr-CA" b="1" dirty="0" smtClean="0">
                <a:solidFill>
                  <a:srgbClr val="000000"/>
                </a:solidFill>
              </a:rPr>
              <a:t>GÉNOCIDE</a:t>
            </a:r>
          </a:p>
          <a:p>
            <a:pPr>
              <a:buNone/>
            </a:pPr>
            <a:r>
              <a:rPr lang="fr-CA" b="1" dirty="0" smtClean="0">
                <a:solidFill>
                  <a:srgbClr val="000000"/>
                </a:solidFill>
              </a:rPr>
              <a:t>VS.</a:t>
            </a:r>
          </a:p>
          <a:p>
            <a:r>
              <a:rPr lang="fr-CA" b="1" dirty="0" smtClean="0">
                <a:solidFill>
                  <a:srgbClr val="000000"/>
                </a:solidFill>
              </a:rPr>
              <a:t>UN CHECKLIST EN 5 POINTS</a:t>
            </a:r>
          </a:p>
          <a:p>
            <a:r>
              <a:rPr lang="fr-CA" b="1" dirty="0" smtClean="0">
                <a:solidFill>
                  <a:srgbClr val="000000"/>
                </a:solidFill>
              </a:rPr>
              <a:t>9 FACTEURS D’ANALYSE</a:t>
            </a:r>
          </a:p>
          <a:p>
            <a:r>
              <a:rPr lang="fr-CA" b="1" dirty="0" smtClean="0">
                <a:solidFill>
                  <a:srgbClr val="000000"/>
                </a:solidFill>
              </a:rPr>
              <a:t>12 CATÉGORIES DE PROBLÈMES ÉCOLOGIQUES</a:t>
            </a:r>
          </a:p>
          <a:p>
            <a:pPr>
              <a:buNone/>
            </a:pPr>
            <a:endParaRPr lang="fr-CA" b="1" dirty="0" smtClean="0">
              <a:solidFill>
                <a:srgbClr val="000000"/>
              </a:solidFill>
            </a:endParaRPr>
          </a:p>
          <a:p>
            <a:endParaRPr lang="fr-CA" b="1" dirty="0" smtClean="0">
              <a:solidFill>
                <a:srgbClr val="000000"/>
              </a:solidFill>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ise">
  <a:themeElements>
    <a:clrScheme name="Personnalisée 1">
      <a:dk1>
        <a:sysClr val="windowText" lastClr="000000"/>
      </a:dk1>
      <a:lt1>
        <a:sysClr val="window" lastClr="FFFFFF"/>
      </a:lt1>
      <a:dk2>
        <a:srgbClr val="1782BF"/>
      </a:dk2>
      <a:lt2>
        <a:srgbClr val="62BCE9"/>
      </a:lt2>
      <a:accent1>
        <a:srgbClr val="073779"/>
      </a:accent1>
      <a:accent2>
        <a:srgbClr val="8FD9FB"/>
      </a:accent2>
      <a:accent3>
        <a:srgbClr val="FFCC00"/>
      </a:accent3>
      <a:accent4>
        <a:srgbClr val="EB6615"/>
      </a:accent4>
      <a:accent5>
        <a:srgbClr val="C76402"/>
      </a:accent5>
      <a:accent6>
        <a:srgbClr val="B523B4"/>
      </a:accent6>
      <a:hlink>
        <a:srgbClr val="000000"/>
      </a:hlink>
      <a:folHlink>
        <a:srgbClr val="DEBE00"/>
      </a:folHlink>
    </a:clrScheme>
    <a:fontScheme name="Brise">
      <a:majorFont>
        <a:latin typeface="News Gothic MT"/>
        <a:ea typeface=""/>
        <a:cs typeface=""/>
        <a:font script="Jpan" typeface="ＭＳ Ｐゴシック"/>
      </a:majorFont>
      <a:minorFont>
        <a:latin typeface="News Gothic MT"/>
        <a:ea typeface=""/>
        <a:cs typeface=""/>
        <a:font script="Jpan" typeface="ＭＳ Ｐゴシック"/>
      </a:minorFont>
    </a:fontScheme>
    <a:fmtScheme name="Bris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Brise.thmx</Template>
  <TotalTime>68292</TotalTime>
  <Words>3262</Words>
  <Application>Microsoft Macintosh PowerPoint</Application>
  <PresentationFormat>Présentation à l'écran (4:3)</PresentationFormat>
  <Paragraphs>349</Paragraphs>
  <Slides>59</Slides>
  <Notes>1</Notes>
  <HiddenSlides>0</HiddenSlides>
  <MMClips>0</MMClips>
  <ScaleCrop>false</ScaleCrop>
  <HeadingPairs>
    <vt:vector size="4" baseType="variant">
      <vt:variant>
        <vt:lpstr>Modèle de conception</vt:lpstr>
      </vt:variant>
      <vt:variant>
        <vt:i4>1</vt:i4>
      </vt:variant>
      <vt:variant>
        <vt:lpstr>Titres des diapositives</vt:lpstr>
      </vt:variant>
      <vt:variant>
        <vt:i4>59</vt:i4>
      </vt:variant>
    </vt:vector>
  </HeadingPairs>
  <TitlesOfParts>
    <vt:vector size="60" baseType="lpstr">
      <vt:lpstr>Brise</vt:lpstr>
      <vt:lpstr>             </vt:lpstr>
      <vt:lpstr>PROJECTIONS DE HALTE À LA CROISSANCE</vt:lpstr>
      <vt:lpstr> ABRAHAM SUR HALTE À LA CROISSANCE</vt:lpstr>
      <vt:lpstr>ABRAHAM:  QUATRE QUESTIONS</vt:lpstr>
      <vt:lpstr>MA RÉPONSE</vt:lpstr>
      <vt:lpstr> </vt:lpstr>
      <vt:lpstr>L’ÊTRE HUMAIN: (ÉC0)SUICIDAIRE?</vt:lpstr>
      <vt:lpstr>DÉTOUR ANTHROPOLOGIQUE FACE À LA SOCIÉTÉ INHUMAINE</vt:lpstr>
      <vt:lpstr>LE CAS DE JARED DIAMOND</vt:lpstr>
      <vt:lpstr> </vt:lpstr>
      <vt:lpstr>DÉMOGRAPHIE ET CONTRAINTES</vt:lpstr>
      <vt:lpstr>HLM 1</vt:lpstr>
      <vt:lpstr>ADAM SMITH: POSTULAT ANTHROPO - ONTO - LOGIQUE </vt:lpstr>
      <vt:lpstr>L’ÊTRE HUMAIN: (ÉCO)SUICIDAIRE?</vt:lpstr>
      <vt:lpstr>GARRETT HARDIN, ÉCOLOGISTE: LA LIBERTÉ</vt:lpstr>
      <vt:lpstr>RÉPONSES: ÉCOLOGISTES, ÉCONOMISTES, CHRÉTIENS</vt:lpstr>
      <vt:lpstr>ABRAHAM SE POSITIONNE: LE CHAPITRE MOUSSEAU</vt:lpstr>
      <vt:lpstr> LE DÉFI DE L’ÉNERGIE ET SES IMPLICATIONS:</vt:lpstr>
      <vt:lpstr>LE GLOUTON IMPÉNITENT </vt:lpstr>
      <vt:lpstr>CRITIQUE DE CES  RÉPONSES: </vt:lpstr>
      <vt:lpstr>CONCLUSION ANTHROPOLOGIQUE</vt:lpstr>
      <vt:lpstr>HLM 2  </vt:lpstr>
      <vt:lpstr> </vt:lpstr>
      <vt:lpstr> </vt:lpstr>
      <vt:lpstr> </vt:lpstr>
      <vt:lpstr> </vt:lpstr>
      <vt:lpstr>FONDEMENTS DU CAPITALISME</vt:lpstr>
      <vt:lpstr>DYNAMIQUE TRIPLEMENT INHUMAINE</vt:lpstr>
      <vt:lpstr>HLM 3</vt:lpstr>
      <vt:lpstr> </vt:lpstr>
      <vt:lpstr>L’ALTERNATIVE DE MARSHALL SAHLINS, ETHNOGRAPHE</vt:lpstr>
      <vt:lpstr> ABRAHAM</vt:lpstr>
      <vt:lpstr> </vt:lpstr>
      <vt:lpstr>UNE « UTOPIE ANARCHISTE »</vt:lpstr>
      <vt:lpstr> LA DÉCROISSANCE: PRINCIPES ET STRATÉGIE</vt:lpstr>
      <vt:lpstr>HLM 4</vt:lpstr>
      <vt:lpstr> </vt:lpstr>
      <vt:lpstr>LA CRITIQUE PAR ABRAHAM:  MAUVAISES STRATÉGIES</vt:lpstr>
      <vt:lpstr>L’ÉCONOMIE VERTE:  LE SYSTÈME VA CHANGER...</vt:lpstr>
      <vt:lpstr>LE BUDGET CARBONE:  UNE CONTRAINTE DE BASE </vt:lpstr>
      <vt:lpstr>ALLOCATION DU BUDGET CARBONE: CONVERGENCE</vt:lpstr>
      <vt:lpstr>LE BUDGET CARBONE SUIVANT COP21 </vt:lpstr>
      <vt:lpstr>SEUIL DE L’ÉNERGIE FOSSILE TOUT COURT</vt:lpstr>
      <vt:lpstr>DEVANT LA CONTRADICTION</vt:lpstr>
      <vt:lpstr>POINTS DE DÉPART AUTRES</vt:lpstr>
      <vt:lpstr>L’ÊTRE HUMAIN</vt:lpstr>
      <vt:lpstr>PROJECTIONS DE HALTE À LA CROISSANCE</vt:lpstr>
      <vt:lpstr>CRITIQUES ET ADHÉSIONS</vt:lpstr>
      <vt:lpstr> DENNIS MEADOWS,  40 ANS APRÈS</vt:lpstr>
      <vt:lpstr> </vt:lpstr>
      <vt:lpstr> </vt:lpstr>
      <vt:lpstr>LES ILLUSIONS DE NOS DIRIGEANTS</vt:lpstr>
      <vt:lpstr>             L’EMPREINTE ÉCOLOGIQUE: AUTRE CONTRAINTE DE BASE</vt:lpstr>
      <vt:lpstr> EMPREINTE ÉCOLOGIQUE DU QUÉBEC</vt:lpstr>
      <vt:lpstr>L’EMPREINTE ET L’INDICE DE DÉVELOPPEMENT HUMAIN</vt:lpstr>
      <vt:lpstr>PORTRAIT DÉMOGRAPHIQUE 1: PAYS RICHES</vt:lpstr>
      <vt:lpstr>PORTRAIT DÉMOGRAPHIQUE 2: PAYS PAUVRES</vt:lpstr>
      <vt:lpstr>UN DÉBORDEMENT QUI S’ANNONCE</vt:lpstr>
      <vt:lpstr>HARDIN, POUR CLORE</vt:lpstr>
    </vt:vector>
  </TitlesOfParts>
  <Manager/>
  <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L’être humain dans son milieu</dc:title>
  <dc:subject/>
  <dc:creator>Mead</dc:creator>
  <cp:keywords/>
  <dc:description/>
  <cp:lastModifiedBy>Mead</cp:lastModifiedBy>
  <cp:revision>97</cp:revision>
  <dcterms:created xsi:type="dcterms:W3CDTF">2016-02-23T22:43:00Z</dcterms:created>
  <dcterms:modified xsi:type="dcterms:W3CDTF">2016-02-23T22:43:25Z</dcterms:modified>
  <cp:category/>
</cp:coreProperties>
</file>